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307" r:id="rId2"/>
    <p:sldId id="256" r:id="rId3"/>
    <p:sldId id="257" r:id="rId4"/>
    <p:sldId id="266" r:id="rId5"/>
    <p:sldId id="269" r:id="rId6"/>
    <p:sldId id="297" r:id="rId7"/>
    <p:sldId id="270" r:id="rId8"/>
    <p:sldId id="303" r:id="rId9"/>
    <p:sldId id="296" r:id="rId10"/>
    <p:sldId id="275" r:id="rId11"/>
    <p:sldId id="277" r:id="rId12"/>
    <p:sldId id="298" r:id="rId13"/>
    <p:sldId id="278" r:id="rId14"/>
    <p:sldId id="280" r:id="rId15"/>
    <p:sldId id="272" r:id="rId16"/>
    <p:sldId id="273" r:id="rId17"/>
    <p:sldId id="274" r:id="rId18"/>
    <p:sldId id="302" r:id="rId19"/>
    <p:sldId id="282" r:id="rId20"/>
    <p:sldId id="285" r:id="rId21"/>
    <p:sldId id="286" r:id="rId22"/>
    <p:sldId id="290" r:id="rId23"/>
    <p:sldId id="304" r:id="rId24"/>
    <p:sldId id="292" r:id="rId25"/>
    <p:sldId id="289" r:id="rId26"/>
    <p:sldId id="295" r:id="rId27"/>
    <p:sldId id="301" r:id="rId28"/>
    <p:sldId id="299" r:id="rId29"/>
    <p:sldId id="305" r:id="rId30"/>
    <p:sldId id="265" r:id="rId31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="" xmlns:a16="http://schemas.microsoft.com/office/drawing/2014/main" id="{9435588C-2206-434F-8A0A-F3E72BBA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0" name="AutoShape 2">
            <a:extLst>
              <a:ext uri="{FF2B5EF4-FFF2-40B4-BE49-F238E27FC236}">
                <a16:creationId xmlns="" xmlns:a16="http://schemas.microsoft.com/office/drawing/2014/main" id="{09D6BB1F-E3B2-4B31-8B73-D68D2669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1" name="AutoShape 3">
            <a:extLst>
              <a:ext uri="{FF2B5EF4-FFF2-40B4-BE49-F238E27FC236}">
                <a16:creationId xmlns="" xmlns:a16="http://schemas.microsoft.com/office/drawing/2014/main" id="{9FEEC273-C297-4F06-9D2B-D7A1DCC0C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2543B38A-5E74-47FE-A3A1-71FAC6DD1EA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1525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F863025C-547E-4E50-B383-5130DAF9CF0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/>
          </a:p>
        </p:txBody>
      </p:sp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FB708F68-38AE-4502-ABFB-23A63957F7C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solidFill>
            <a:srgbClr val="729FC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55" name="Rectangle 7">
            <a:extLst>
              <a:ext uri="{FF2B5EF4-FFF2-40B4-BE49-F238E27FC236}">
                <a16:creationId xmlns="" xmlns:a16="http://schemas.microsoft.com/office/drawing/2014/main" id="{81CC138B-02A6-41AF-ABD4-F3AF00B61B5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solidFill>
            <a:srgbClr val="729FC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56" name="Rectangle 8">
            <a:extLst>
              <a:ext uri="{FF2B5EF4-FFF2-40B4-BE49-F238E27FC236}">
                <a16:creationId xmlns="" xmlns:a16="http://schemas.microsoft.com/office/drawing/2014/main" id="{AD9AA602-33C1-40E8-936B-8DCF3C86B5E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5013" cy="528638"/>
          </a:xfrm>
          <a:prstGeom prst="rect">
            <a:avLst/>
          </a:prstGeom>
          <a:solidFill>
            <a:srgbClr val="729FC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57" name="Rectangle 9">
            <a:extLst>
              <a:ext uri="{FF2B5EF4-FFF2-40B4-BE49-F238E27FC236}">
                <a16:creationId xmlns="" xmlns:a16="http://schemas.microsoft.com/office/drawing/2014/main" id="{F8D9AD07-91C8-4448-8E51-DF05350C57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solidFill>
            <a:srgbClr val="729FC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7C3B45E7-B1FB-4284-A87F-F3506E0F433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474317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F79DA0F-8A9C-434A-BFFD-BC42CC82195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2017342-30C5-450B-BFC4-95D1D3F7FA9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C9786BFA-E0CE-416C-A792-F371460A057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52768615-736A-470E-858E-7B2F3F6D33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EA47B2-7891-4AFD-A098-67C735F19F6A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14337" name="Rectangle 1">
            <a:extLst>
              <a:ext uri="{FF2B5EF4-FFF2-40B4-BE49-F238E27FC236}">
                <a16:creationId xmlns="" xmlns:a16="http://schemas.microsoft.com/office/drawing/2014/main" id="{79089C2F-646E-4D57-B985-5941895B87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8B3BACEA-EBF7-4F35-8DB6-79783B36C0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04ABE0-4717-4609-86BD-53A8CC5C4B2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FD9B6633-FB10-425F-A3D5-FD13BE43DB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A8408CC5-2B83-48BD-B25B-7B8F1844870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9DA1BF-7092-4836-87D2-3E020B9427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CC4461-1E2D-4732-B23F-8A80685B78F2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17409" name="Rectangle 1">
            <a:extLst>
              <a:ext uri="{FF2B5EF4-FFF2-40B4-BE49-F238E27FC236}">
                <a16:creationId xmlns="" xmlns:a16="http://schemas.microsoft.com/office/drawing/2014/main" id="{58BF7562-D9A4-4CD0-93F7-160003FD34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C94957C-4832-45BE-BE0D-5F38CD4756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04ABE0-4717-4609-86BD-53A8CC5C4B2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FD9B6633-FB10-425F-A3D5-FD13BE43DB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A8408CC5-2B83-48BD-B25B-7B8F1844870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9DA1BF-7092-4836-87D2-3E020B9427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CC4461-1E2D-4732-B23F-8A80685B78F2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17409" name="Rectangle 1">
            <a:extLst>
              <a:ext uri="{FF2B5EF4-FFF2-40B4-BE49-F238E27FC236}">
                <a16:creationId xmlns="" xmlns:a16="http://schemas.microsoft.com/office/drawing/2014/main" id="{58BF7562-D9A4-4CD0-93F7-160003FD34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C94957C-4832-45BE-BE0D-5F38CD4756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04ABE0-4717-4609-86BD-53A8CC5C4B2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FD9B6633-FB10-425F-A3D5-FD13BE43DB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A8408CC5-2B83-48BD-B25B-7B8F1844870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9DA1BF-7092-4836-87D2-3E020B9427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CC4461-1E2D-4732-B23F-8A80685B78F2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17409" name="Rectangle 1">
            <a:extLst>
              <a:ext uri="{FF2B5EF4-FFF2-40B4-BE49-F238E27FC236}">
                <a16:creationId xmlns="" xmlns:a16="http://schemas.microsoft.com/office/drawing/2014/main" id="{58BF7562-D9A4-4CD0-93F7-160003FD34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C94957C-4832-45BE-BE0D-5F38CD4756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04ABE0-4717-4609-86BD-53A8CC5C4B2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FD9B6633-FB10-425F-A3D5-FD13BE43DB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A8408CC5-2B83-48BD-B25B-7B8F1844870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9DA1BF-7092-4836-87D2-3E020B9427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CC4461-1E2D-4732-B23F-8A80685B78F2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17409" name="Rectangle 1">
            <a:extLst>
              <a:ext uri="{FF2B5EF4-FFF2-40B4-BE49-F238E27FC236}">
                <a16:creationId xmlns="" xmlns:a16="http://schemas.microsoft.com/office/drawing/2014/main" id="{58BF7562-D9A4-4CD0-93F7-160003FD34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C94957C-4832-45BE-BE0D-5F38CD4756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04ABE0-4717-4609-86BD-53A8CC5C4B2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FD9B6633-FB10-425F-A3D5-FD13BE43DB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A8408CC5-2B83-48BD-B25B-7B8F1844870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9DA1BF-7092-4836-87D2-3E020B9427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CC4461-1E2D-4732-B23F-8A80685B78F2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17409" name="Rectangle 1">
            <a:extLst>
              <a:ext uri="{FF2B5EF4-FFF2-40B4-BE49-F238E27FC236}">
                <a16:creationId xmlns="" xmlns:a16="http://schemas.microsoft.com/office/drawing/2014/main" id="{58BF7562-D9A4-4CD0-93F7-160003FD34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C94957C-4832-45BE-BE0D-5F38CD4756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DB325F0-1A07-448C-AC71-F0577EB46DB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454B89C4-61A2-4694-92E1-8F1DF6FD92E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FD665C0E-F05B-4347-933E-A73DDB4649D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38109B48-BE9E-4E37-B286-8E605144EAD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9666AA-051A-43F8-AFA4-E5B6927A7F05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13313" name="Rectangle 1">
            <a:extLst>
              <a:ext uri="{FF2B5EF4-FFF2-40B4-BE49-F238E27FC236}">
                <a16:creationId xmlns="" xmlns:a16="http://schemas.microsoft.com/office/drawing/2014/main" id="{B2905053-6650-4538-8DA5-CCF43C83CA3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3EC446B1-7174-4456-954A-93D72CA0DF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04ABE0-4717-4609-86BD-53A8CC5C4B2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FD9B6633-FB10-425F-A3D5-FD13BE43DB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A8408CC5-2B83-48BD-B25B-7B8F1844870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9DA1BF-7092-4836-87D2-3E020B9427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CC4461-1E2D-4732-B23F-8A80685B78F2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17409" name="Rectangle 1">
            <a:extLst>
              <a:ext uri="{FF2B5EF4-FFF2-40B4-BE49-F238E27FC236}">
                <a16:creationId xmlns="" xmlns:a16="http://schemas.microsoft.com/office/drawing/2014/main" id="{58BF7562-D9A4-4CD0-93F7-160003FD34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C94957C-4832-45BE-BE0D-5F38CD4756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22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04ABE0-4717-4609-86BD-53A8CC5C4B2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FD9B6633-FB10-425F-A3D5-FD13BE43DB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A8408CC5-2B83-48BD-B25B-7B8F1844870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9DA1BF-7092-4836-87D2-3E020B9427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CC4461-1E2D-4732-B23F-8A80685B78F2}" type="slidenum">
              <a:rPr lang="pl-PL" altLang="pl-PL"/>
              <a:pPr/>
              <a:t>25</a:t>
            </a:fld>
            <a:endParaRPr lang="pl-PL" altLang="pl-PL"/>
          </a:p>
        </p:txBody>
      </p:sp>
      <p:sp>
        <p:nvSpPr>
          <p:cNvPr id="17409" name="Rectangle 1">
            <a:extLst>
              <a:ext uri="{FF2B5EF4-FFF2-40B4-BE49-F238E27FC236}">
                <a16:creationId xmlns="" xmlns:a16="http://schemas.microsoft.com/office/drawing/2014/main" id="{58BF7562-D9A4-4CD0-93F7-160003FD34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C94957C-4832-45BE-BE0D-5F38CD4756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26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28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sz="12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Wade</a:t>
            </a:r>
            <a:r>
              <a:rPr lang="pl-PL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. A. </a:t>
            </a: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THU-410</a:t>
            </a:r>
            <a:r>
              <a:rPr lang="pl-PL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Preliminary analysis of the Prime Study; A randomized controlled</a:t>
            </a:r>
            <a:r>
              <a:rPr lang="pl-PL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trial comparing the hepatitis C care cascade in primary care vs.</a:t>
            </a:r>
            <a:r>
              <a:rPr lang="pl-PL" sz="1200" baseline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tertiary care</a:t>
            </a:r>
            <a:endParaRPr lang="pl-PL" altLang="pl-PL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29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F79DA0F-8A9C-434A-BFFD-BC42CC82195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2017342-30C5-450B-BFC4-95D1D3F7FA9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C9786BFA-E0CE-416C-A792-F371460A057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52768615-736A-470E-858E-7B2F3F6D33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EA47B2-7891-4AFD-A098-67C735F19F6A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14337" name="Rectangle 1">
            <a:extLst>
              <a:ext uri="{FF2B5EF4-FFF2-40B4-BE49-F238E27FC236}">
                <a16:creationId xmlns="" xmlns:a16="http://schemas.microsoft.com/office/drawing/2014/main" id="{79089C2F-646E-4D57-B985-5941895B87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8B3BACEA-EBF7-4F35-8DB6-79783B36C0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29E2A60-C1B4-4A52-8B3E-7830FC452DA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BDAFB92-FA38-4F02-BB06-241C41D3A89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F5947A24-5CB6-4F02-A0A8-7E46510D2BF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20A1DFE-CEE8-4B0B-8EA5-21B884E8B6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F2BF3F-10CD-44BC-9961-EFCCE70EBC6D}" type="slidenum">
              <a:rPr lang="pl-PL" altLang="pl-PL"/>
              <a:pPr/>
              <a:t>30</a:t>
            </a:fld>
            <a:endParaRPr lang="pl-PL" altLang="pl-PL"/>
          </a:p>
        </p:txBody>
      </p:sp>
      <p:sp>
        <p:nvSpPr>
          <p:cNvPr id="22529" name="Rectangle 1">
            <a:extLst>
              <a:ext uri="{FF2B5EF4-FFF2-40B4-BE49-F238E27FC236}">
                <a16:creationId xmlns="" xmlns:a16="http://schemas.microsoft.com/office/drawing/2014/main" id="{74B96852-7F4E-42A4-8931-79B4BFD70A0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FCC45EF7-61FE-4F83-B74C-7EE95A4A60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F79DA0F-8A9C-434A-BFFD-BC42CC82195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2017342-30C5-450B-BFC4-95D1D3F7FA9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C9786BFA-E0CE-416C-A792-F371460A057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52768615-736A-470E-858E-7B2F3F6D33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EA47B2-7891-4AFD-A098-67C735F19F6A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14337" name="Rectangle 1">
            <a:extLst>
              <a:ext uri="{FF2B5EF4-FFF2-40B4-BE49-F238E27FC236}">
                <a16:creationId xmlns="" xmlns:a16="http://schemas.microsoft.com/office/drawing/2014/main" id="{79089C2F-646E-4D57-B985-5941895B87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8B3BACEA-EBF7-4F35-8DB6-79783B36C0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04ABE0-4717-4609-86BD-53A8CC5C4B2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FD9B6633-FB10-425F-A3D5-FD13BE43DB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A8408CC5-2B83-48BD-B25B-7B8F1844870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9DA1BF-7092-4836-87D2-3E020B9427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CC4461-1E2D-4732-B23F-8A80685B78F2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17409" name="Rectangle 1">
            <a:extLst>
              <a:ext uri="{FF2B5EF4-FFF2-40B4-BE49-F238E27FC236}">
                <a16:creationId xmlns="" xmlns:a16="http://schemas.microsoft.com/office/drawing/2014/main" id="{58BF7562-D9A4-4CD0-93F7-160003FD34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C94957C-4832-45BE-BE0D-5F38CD4756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70EB44D-83A8-411C-A44B-7E2AD123584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C79549-6941-4248-80AD-4CC12FA5F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8FC0F92-DC61-4302-842D-88625A6299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BF5236B-2BA5-4F20-A2BA-C3BDA032B7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933CC-6D0E-4D5F-9AE5-05B93A841C17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="" xmlns:a16="http://schemas.microsoft.com/office/drawing/2014/main" id="{E760FE1F-F565-42B2-9A39-82C7682050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E3765A1-ADDE-416A-BA02-3CBA074617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515A221-384C-4508-81C8-72B9D3A15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2E541FD-FE14-4201-B982-A97FDA130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44940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17AA97E-DA72-4E20-9B45-8F6D0712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3DB93A45-0A17-4D7F-9BBE-86B4E5DC2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7313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3767EF19-1F7C-4D10-9A6A-D7EFBD16A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225425"/>
            <a:ext cx="2265362" cy="438467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938EDF39-4E25-4C15-9054-382236521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8450" cy="43846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4113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0E4F911-ECDD-4ABE-8B69-2A4041FF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5F512C5-069F-47A2-9147-F4ED08290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8087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609A302-7702-41FF-AAE5-FA00B2A8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039FDDC6-64A3-4E9F-8C6E-0214EA6C8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8351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A72CD92-8AA8-469F-8184-A4913327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2A4C0A0-54AB-47FF-BFA5-AD07285BF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6112" cy="328295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AA07BDAB-84BE-4E10-BD99-62A34D6AC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1327150"/>
            <a:ext cx="4457700" cy="328295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2333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80FAC6-7CD0-4B75-91A9-0FA65A0E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1A68B99-ED59-47DD-A531-390963D9E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0F5BD4FC-D948-400A-B0DD-CFE08F40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1CE6EF44-41EB-4C1D-8294-E7FC08EF7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A1570551-6839-43D7-A2E0-1FFD16D4F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5027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E3B2000-4286-4D65-9F08-8AB926A7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2984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86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E508D61-5E98-40BB-B8D8-73115C0E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B52903C-114C-4320-B681-C3BA0CD3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FA270BB-79C0-4A00-A23D-A6A066C55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84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27439C5-6ED5-4288-92A5-ADCD9A42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2CFEB6E0-F887-4867-8339-A64D11355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862242A-9543-414E-8BA9-F5723EFC4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5860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="" xmlns:a16="http://schemas.microsoft.com/office/drawing/2014/main" id="{AAF54C5A-5B43-4361-BFCE-FE72FC681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6212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F8D2B123-5F69-4D5E-A268-BC73C0BA6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6212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2.png"/><Relationship Id="rId4" Type="http://schemas.openxmlformats.org/officeDocument/2006/relationships/image" Target="../media/image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2.png"/><Relationship Id="rId4" Type="http://schemas.openxmlformats.org/officeDocument/2006/relationships/image" Target="../media/image9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8.tmp"/><Relationship Id="rId7" Type="http://schemas.openxmlformats.org/officeDocument/2006/relationships/image" Target="../media/image17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2.png"/><Relationship Id="rId4" Type="http://schemas.openxmlformats.org/officeDocument/2006/relationships/image" Target="../media/image9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8.tmp"/><Relationship Id="rId7" Type="http://schemas.openxmlformats.org/officeDocument/2006/relationships/image" Target="../media/image18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0.tmp"/><Relationship Id="rId10" Type="http://schemas.openxmlformats.org/officeDocument/2006/relationships/image" Target="../media/image9.tmp"/><Relationship Id="rId4" Type="http://schemas.openxmlformats.org/officeDocument/2006/relationships/image" Target="../media/image2.png"/><Relationship Id="rId9" Type="http://schemas.openxmlformats.org/officeDocument/2006/relationships/image" Target="../media/image20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13" Type="http://schemas.openxmlformats.org/officeDocument/2006/relationships/image" Target="../media/image23.tmp"/><Relationship Id="rId3" Type="http://schemas.openxmlformats.org/officeDocument/2006/relationships/image" Target="../media/image8.tmp"/><Relationship Id="rId7" Type="http://schemas.openxmlformats.org/officeDocument/2006/relationships/image" Target="../media/image18.tmp"/><Relationship Id="rId12" Type="http://schemas.openxmlformats.org/officeDocument/2006/relationships/image" Target="../media/image22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11" Type="http://schemas.openxmlformats.org/officeDocument/2006/relationships/image" Target="../media/image21.tmp"/><Relationship Id="rId5" Type="http://schemas.openxmlformats.org/officeDocument/2006/relationships/image" Target="../media/image10.tmp"/><Relationship Id="rId10" Type="http://schemas.openxmlformats.org/officeDocument/2006/relationships/image" Target="../media/image9.tmp"/><Relationship Id="rId4" Type="http://schemas.openxmlformats.org/officeDocument/2006/relationships/image" Target="../media/image2.png"/><Relationship Id="rId9" Type="http://schemas.openxmlformats.org/officeDocument/2006/relationships/image" Target="../media/image20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mp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mp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13" Type="http://schemas.openxmlformats.org/officeDocument/2006/relationships/image" Target="../media/image26.tmp"/><Relationship Id="rId3" Type="http://schemas.openxmlformats.org/officeDocument/2006/relationships/image" Target="../media/image8.tmp"/><Relationship Id="rId7" Type="http://schemas.openxmlformats.org/officeDocument/2006/relationships/image" Target="../media/image18.tmp"/><Relationship Id="rId12" Type="http://schemas.openxmlformats.org/officeDocument/2006/relationships/image" Target="../media/image22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11" Type="http://schemas.openxmlformats.org/officeDocument/2006/relationships/image" Target="../media/image21.tmp"/><Relationship Id="rId5" Type="http://schemas.openxmlformats.org/officeDocument/2006/relationships/image" Target="../media/image10.tmp"/><Relationship Id="rId10" Type="http://schemas.openxmlformats.org/officeDocument/2006/relationships/image" Target="../media/image9.tmp"/><Relationship Id="rId4" Type="http://schemas.openxmlformats.org/officeDocument/2006/relationships/image" Target="../media/image2.png"/><Relationship Id="rId9" Type="http://schemas.openxmlformats.org/officeDocument/2006/relationships/image" Target="../media/image20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image" Target="../media/image2.png"/><Relationship Id="rId7" Type="http://schemas.openxmlformats.org/officeDocument/2006/relationships/image" Target="../media/image22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7.tmp"/><Relationship Id="rId4" Type="http://schemas.openxmlformats.org/officeDocument/2006/relationships/image" Target="../media/image10.tmp"/><Relationship Id="rId9" Type="http://schemas.openxmlformats.org/officeDocument/2006/relationships/image" Target="../media/image23.tm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13" Type="http://schemas.microsoft.com/office/2007/relationships/hdphoto" Target="../media/hdphoto2.wdp"/><Relationship Id="rId3" Type="http://schemas.openxmlformats.org/officeDocument/2006/relationships/image" Target="../media/image32.tmp"/><Relationship Id="rId7" Type="http://schemas.openxmlformats.org/officeDocument/2006/relationships/image" Target="../media/image34.tmp"/><Relationship Id="rId12" Type="http://schemas.openxmlformats.org/officeDocument/2006/relationships/image" Target="../media/image39.png"/><Relationship Id="rId17" Type="http://schemas.openxmlformats.org/officeDocument/2006/relationships/image" Target="../media/image9.tmp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tmp"/><Relationship Id="rId11" Type="http://schemas.openxmlformats.org/officeDocument/2006/relationships/image" Target="../media/image38.tmp"/><Relationship Id="rId5" Type="http://schemas.openxmlformats.org/officeDocument/2006/relationships/image" Target="../media/image11.tmp"/><Relationship Id="rId15" Type="http://schemas.openxmlformats.org/officeDocument/2006/relationships/image" Target="../media/image12.png"/><Relationship Id="rId10" Type="http://schemas.openxmlformats.org/officeDocument/2006/relationships/image" Target="../media/image37.tmp"/><Relationship Id="rId4" Type="http://schemas.openxmlformats.org/officeDocument/2006/relationships/image" Target="../media/image2.png"/><Relationship Id="rId9" Type="http://schemas.openxmlformats.org/officeDocument/2006/relationships/image" Target="../media/image36.tmp"/><Relationship Id="rId14" Type="http://schemas.openxmlformats.org/officeDocument/2006/relationships/image" Target="../media/image40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tm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mp"/><Relationship Id="rId3" Type="http://schemas.openxmlformats.org/officeDocument/2006/relationships/image" Target="../media/image2.png"/><Relationship Id="rId7" Type="http://schemas.openxmlformats.org/officeDocument/2006/relationships/image" Target="../media/image45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tmp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2.png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microsoft.com/office/2007/relationships/hdphoto" Target="../media/hdphoto1.wdp"/><Relationship Id="rId10" Type="http://schemas.openxmlformats.org/officeDocument/2006/relationships/image" Target="../media/image8.tmp"/><Relationship Id="rId4" Type="http://schemas.openxmlformats.org/officeDocument/2006/relationships/image" Target="../media/image5.png"/><Relationship Id="rId9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="" xmlns:a16="http://schemas.microsoft.com/office/drawing/2014/main" id="{AC760E72-3C39-4748-B62D-5925107D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720725"/>
            <a:ext cx="22733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2738249F-2CE3-4849-B61B-8104EAF94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871663"/>
            <a:ext cx="4822825" cy="1887537"/>
          </a:xfrm>
          <a:custGeom>
            <a:avLst/>
            <a:gdLst>
              <a:gd name="G0" fmla="+- 13398 0 0"/>
              <a:gd name="G1" fmla="+- 5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7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pl-PL" altLang="pl-PL" sz="3600" dirty="0"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4099" name="AutoShape 3">
            <a:extLst>
              <a:ext uri="{FF2B5EF4-FFF2-40B4-BE49-F238E27FC236}">
                <a16:creationId xmlns="" xmlns:a16="http://schemas.microsoft.com/office/drawing/2014/main" id="{A79FF724-7ED8-4F24-AB08-0B6081C75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088" y="4148137"/>
            <a:ext cx="4246563" cy="431800"/>
          </a:xfrm>
          <a:custGeom>
            <a:avLst/>
            <a:gdLst>
              <a:gd name="G0" fmla="+- 11797 0 0"/>
              <a:gd name="G1" fmla="+- 12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pl-PL" altLang="pl-PL" sz="2000" b="1" dirty="0">
              <a:solidFill>
                <a:srgbClr val="35387F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4100" name="AutoShape 4">
            <a:extLst>
              <a:ext uri="{FF2B5EF4-FFF2-40B4-BE49-F238E27FC236}">
                <a16:creationId xmlns="" xmlns:a16="http://schemas.microsoft.com/office/drawing/2014/main" id="{15478052-51D5-43C0-9908-F78E0D973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1584325"/>
            <a:ext cx="2878138" cy="214313"/>
          </a:xfrm>
          <a:custGeom>
            <a:avLst/>
            <a:gdLst>
              <a:gd name="G0" fmla="+- 7998 0 0"/>
              <a:gd name="G1" fmla="+- 5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DBC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l-PL" altLang="pl-PL" sz="1600" b="1">
                <a:solidFill>
                  <a:srgbClr val="FFFFF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DATA MIEJSCE, INNE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B73B75CF-723E-45A9-B34F-ACE9EB94A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02" name="Text Box 6">
            <a:extLst>
              <a:ext uri="{FF2B5EF4-FFF2-40B4-BE49-F238E27FC236}">
                <a16:creationId xmlns="" xmlns:a16="http://schemas.microsoft.com/office/drawing/2014/main" id="{00878FAD-4E88-4F6B-9EDC-745F2FE3D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706" y="3267323"/>
            <a:ext cx="3743325" cy="602307"/>
          </a:xfrm>
          <a:prstGeom prst="rect">
            <a:avLst/>
          </a:prstGeom>
          <a:solidFill>
            <a:srgbClr val="2DBC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dirty="0" smtClean="0">
                <a:solidFill>
                  <a:srgbClr val="FFFFFF"/>
                </a:solidFill>
              </a:rPr>
              <a:t>25-27 </a:t>
            </a:r>
            <a:r>
              <a:rPr lang="pl-PL" altLang="pl-PL" dirty="0">
                <a:solidFill>
                  <a:srgbClr val="FFFFFF"/>
                </a:solidFill>
              </a:rPr>
              <a:t>czerwca 2019 r</a:t>
            </a:r>
            <a:r>
              <a:rPr lang="pl-PL" altLang="pl-PL" dirty="0" smtClean="0">
                <a:solidFill>
                  <a:srgbClr val="FFFFFF"/>
                </a:solidFill>
              </a:rPr>
              <a:t>.</a:t>
            </a:r>
          </a:p>
          <a:p>
            <a:pPr algn="ctr">
              <a:buClrTx/>
              <a:buFontTx/>
              <a:buNone/>
            </a:pPr>
            <a:r>
              <a:rPr lang="pl-PL" altLang="pl-PL" dirty="0" smtClean="0">
                <a:solidFill>
                  <a:srgbClr val="FFFFFF"/>
                </a:solidFill>
              </a:rPr>
              <a:t>Warszawa</a:t>
            </a:r>
            <a:endParaRPr lang="pl-PL" altLang="pl-PL" dirty="0">
              <a:solidFill>
                <a:srgbClr val="FFFFFF"/>
              </a:solidFill>
            </a:endParaRPr>
          </a:p>
        </p:txBody>
      </p:sp>
      <p:pic>
        <p:nvPicPr>
          <p:cNvPr id="4103" name="Picture 7">
            <a:extLst>
              <a:ext uri="{FF2B5EF4-FFF2-40B4-BE49-F238E27FC236}">
                <a16:creationId xmlns="" xmlns:a16="http://schemas.microsoft.com/office/drawing/2014/main" id="{2F96FD68-DBF3-4949-A7B4-B8DA1A121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6E403A39-4FA2-4141-A42B-F1F32584AB99}"/>
              </a:ext>
            </a:extLst>
          </p:cNvPr>
          <p:cNvSpPr/>
          <p:nvPr/>
        </p:nvSpPr>
        <p:spPr>
          <a:xfrm>
            <a:off x="502852" y="1929754"/>
            <a:ext cx="9289032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pl-PL" altLang="pl-PL" sz="1800" dirty="0" smtClean="0">
                <a:solidFill>
                  <a:schemeClr val="tx1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Prezentacja </a:t>
            </a:r>
            <a:r>
              <a:rPr lang="pl-PL" altLang="pl-PL" dirty="0" smtClean="0">
                <a:solidFill>
                  <a:schemeClr val="tx1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przedstawiona na:</a:t>
            </a:r>
          </a:p>
          <a:p>
            <a:pPr algn="ctr">
              <a:buClrTx/>
              <a:buFontTx/>
              <a:buNone/>
            </a:pPr>
            <a:r>
              <a:rPr lang="pl-PL" altLang="pl-PL" dirty="0" smtClean="0">
                <a:solidFill>
                  <a:schemeClr val="tx1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pl-PL" altLang="pl-PL" dirty="0" smtClean="0">
                <a:solidFill>
                  <a:schemeClr val="tx1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VI </a:t>
            </a:r>
            <a:r>
              <a:rPr lang="pl-PL" altLang="pl-PL" dirty="0">
                <a:solidFill>
                  <a:schemeClr val="tx1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Ogólnopolska Konferencja </a:t>
            </a:r>
            <a:r>
              <a:rPr lang="pl-PL" altLang="pl-PL" dirty="0" smtClean="0">
                <a:solidFill>
                  <a:schemeClr val="tx1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Narkotyki </a:t>
            </a:r>
            <a:r>
              <a:rPr lang="pl-PL" altLang="pl-PL" dirty="0">
                <a:solidFill>
                  <a:schemeClr val="tx1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– Narkomania. Polityka, Nauka i Praktyka. </a:t>
            </a:r>
            <a:endParaRPr lang="pl-PL" altLang="pl-PL" dirty="0" smtClean="0">
              <a:solidFill>
                <a:schemeClr val="tx1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  <a:p>
            <a:pPr algn="ctr">
              <a:buClrTx/>
              <a:buFontTx/>
              <a:buNone/>
            </a:pPr>
            <a:r>
              <a:rPr lang="pl-PL" altLang="pl-PL" dirty="0" smtClean="0">
                <a:solidFill>
                  <a:schemeClr val="tx1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Inspiracje </a:t>
            </a:r>
            <a:r>
              <a:rPr lang="pl-PL" altLang="pl-PL" dirty="0">
                <a:solidFill>
                  <a:schemeClr val="tx1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i Perspektywy.</a:t>
            </a:r>
          </a:p>
          <a:p>
            <a:pPr algn="ctr">
              <a:buClrTx/>
              <a:buFontTx/>
              <a:buNone/>
            </a:pPr>
            <a:r>
              <a:rPr lang="pl-PL" altLang="pl-PL" sz="1800" dirty="0" smtClean="0">
                <a:solidFill>
                  <a:schemeClr val="tx1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 </a:t>
            </a:r>
            <a:endParaRPr lang="pl-PL" altLang="pl-PL" sz="1800" dirty="0">
              <a:solidFill>
                <a:schemeClr val="tx1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25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58" y="675035"/>
            <a:ext cx="1914792" cy="1952898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0A16A58D-B495-4FFB-90A5-95E2DBD9E9D0}"/>
              </a:ext>
            </a:extLst>
          </p:cNvPr>
          <p:cNvSpPr txBox="1"/>
          <p:nvPr/>
        </p:nvSpPr>
        <p:spPr>
          <a:xfrm>
            <a:off x="4812373" y="644097"/>
            <a:ext cx="2446338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kontakt z opieką medyczną</a:t>
            </a:r>
          </a:p>
          <a:p>
            <a:pPr algn="ctr"/>
            <a:r>
              <a:rPr lang="pl-PL" sz="12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transfuzje przed 92’</a:t>
            </a:r>
          </a:p>
          <a:p>
            <a:pPr algn="ctr"/>
            <a:r>
              <a:rPr lang="pl-PL" sz="12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zabiegi medyczne</a:t>
            </a:r>
          </a:p>
          <a:p>
            <a:pPr algn="ctr"/>
            <a:r>
              <a:rPr lang="pl-PL" sz="12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częste hospitalizacje</a:t>
            </a:r>
          </a:p>
          <a:p>
            <a:pPr algn="ctr"/>
            <a:endParaRPr lang="pl-PL" sz="12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endParaRPr lang="pl-PL" sz="2400" dirty="0"/>
          </a:p>
        </p:txBody>
      </p:sp>
      <p:sp>
        <p:nvSpPr>
          <p:cNvPr id="12" name="Prostokąt 11"/>
          <p:cNvSpPr/>
          <p:nvPr/>
        </p:nvSpPr>
        <p:spPr>
          <a:xfrm>
            <a:off x="2017317" y="2117385"/>
            <a:ext cx="2784737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>
                <a:solidFill>
                  <a:srgbClr val="004586"/>
                </a:solidFill>
                <a:latin typeface="Candara" panose="020E0502030303020204" pitchFamily="34" charset="0"/>
              </a:rPr>
              <a:t>e</a:t>
            </a:r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kspozycja zawodów medycznych</a:t>
            </a:r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472360" y="1651482"/>
            <a:ext cx="3167855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>
                <a:solidFill>
                  <a:srgbClr val="004586"/>
                </a:solidFill>
                <a:latin typeface="Candara" panose="020E0502030303020204" pitchFamily="34" charset="0"/>
              </a:rPr>
              <a:t>e</a:t>
            </a:r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kspozycja wertykalna (matka-dziecko)</a:t>
            </a:r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54081" y="5047324"/>
            <a:ext cx="763655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Candara" panose="020E0502030303020204" pitchFamily="34" charset="0"/>
              </a:rPr>
              <a:t>CZYNNIKI RYZYKA ZAKAŻEŃ HCV</a:t>
            </a:r>
            <a:endParaRPr lang="pl-P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46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503808" y="644097"/>
            <a:ext cx="9001000" cy="4358363"/>
            <a:chOff x="503808" y="644097"/>
            <a:chExt cx="9001000" cy="4358363"/>
          </a:xfrm>
        </p:grpSpPr>
        <p:pic>
          <p:nvPicPr>
            <p:cNvPr id="6" name="Obraz 5" descr="Wycinek ekranu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658" y="675035"/>
              <a:ext cx="1914792" cy="1952898"/>
            </a:xfrm>
            <a:prstGeom prst="rect">
              <a:avLst/>
            </a:prstGeom>
          </p:spPr>
        </p:pic>
        <p:pic>
          <p:nvPicPr>
            <p:cNvPr id="10" name="Obraz 9" descr="Wycinek ekranu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748" y="2629624"/>
              <a:ext cx="4772691" cy="2343477"/>
            </a:xfrm>
            <a:prstGeom prst="rect">
              <a:avLst/>
            </a:prstGeom>
          </p:spPr>
        </p:pic>
        <p:sp>
          <p:nvSpPr>
            <p:cNvPr id="17" name="pole tekstowe 16">
              <a:extLst>
                <a:ext uri="{FF2B5EF4-FFF2-40B4-BE49-F238E27FC236}">
                  <a16:creationId xmlns="" xmlns:a16="http://schemas.microsoft.com/office/drawing/2014/main" id="{0A16A58D-B495-4FFB-90A5-95E2DBD9E9D0}"/>
                </a:ext>
              </a:extLst>
            </p:cNvPr>
            <p:cNvSpPr txBox="1"/>
            <p:nvPr/>
          </p:nvSpPr>
          <p:spPr>
            <a:xfrm>
              <a:off x="4812373" y="644097"/>
              <a:ext cx="2446338" cy="132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altLang="pl-PL" sz="1400" dirty="0" smtClean="0">
                  <a:solidFill>
                    <a:srgbClr val="004586"/>
                  </a:solidFill>
                  <a:latin typeface="Candara" panose="020E0502030303020204" pitchFamily="34" charset="0"/>
                  <a:cs typeface="DejaVu Sans" panose="020B0603030804020204" pitchFamily="34" charset="0"/>
                </a:rPr>
                <a:t>kontakt z opieką medyczną</a:t>
              </a:r>
            </a:p>
            <a:p>
              <a:pPr algn="ctr"/>
              <a:r>
                <a:rPr lang="pl-PL" sz="12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transfuzje przed 92’</a:t>
              </a:r>
            </a:p>
            <a:p>
              <a:pPr algn="ctr"/>
              <a:r>
                <a:rPr lang="pl-PL" sz="12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zabiegi medyczne</a:t>
              </a:r>
            </a:p>
            <a:p>
              <a:pPr algn="ctr"/>
              <a:r>
                <a:rPr lang="pl-PL" sz="12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częste hospitalizacje</a:t>
              </a:r>
            </a:p>
            <a:p>
              <a:pPr algn="ctr"/>
              <a:endParaRPr lang="pl-PL" sz="12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  <a:p>
              <a:pPr algn="ctr"/>
              <a:endParaRPr lang="pl-PL" sz="2400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2017317" y="2117385"/>
              <a:ext cx="2784737" cy="292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solidFill>
                    <a:srgbClr val="004586"/>
                  </a:solidFill>
                  <a:latin typeface="Candara" panose="020E0502030303020204" pitchFamily="34" charset="0"/>
                </a:rPr>
                <a:t>e</a:t>
              </a:r>
              <a:r>
                <a:rPr lang="pl-PL" sz="14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kspozycja zawodów medycznych</a:t>
              </a:r>
              <a:endParaRPr lang="pl-PL" sz="14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5472360" y="1651482"/>
              <a:ext cx="3167855" cy="292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solidFill>
                    <a:srgbClr val="004586"/>
                  </a:solidFill>
                  <a:latin typeface="Candara" panose="020E0502030303020204" pitchFamily="34" charset="0"/>
                </a:rPr>
                <a:t>e</a:t>
              </a:r>
              <a:r>
                <a:rPr lang="pl-PL" sz="14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kspozycja wertykalna (matka-dziecko)</a:t>
              </a:r>
              <a:endParaRPr lang="pl-PL" sz="14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5222866" y="2979291"/>
              <a:ext cx="4281942" cy="3213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600" dirty="0">
                  <a:solidFill>
                    <a:srgbClr val="004586"/>
                  </a:solidFill>
                  <a:latin typeface="Candara" panose="020E0502030303020204" pitchFamily="34" charset="0"/>
                </a:rPr>
                <a:t>p</a:t>
              </a:r>
              <a:r>
                <a:rPr lang="pl-PL" sz="16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rzyjmowanie </a:t>
              </a:r>
              <a:r>
                <a:rPr lang="pl-PL" sz="1600" dirty="0">
                  <a:solidFill>
                    <a:srgbClr val="004586"/>
                  </a:solidFill>
                  <a:latin typeface="Candara" panose="020E0502030303020204" pitchFamily="34" charset="0"/>
                </a:rPr>
                <a:t>środków </a:t>
              </a:r>
              <a:r>
                <a:rPr lang="pl-PL" sz="16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odurzających </a:t>
              </a:r>
              <a:r>
                <a:rPr lang="pl-PL" sz="1600" dirty="0">
                  <a:solidFill>
                    <a:srgbClr val="004586"/>
                  </a:solidFill>
                  <a:latin typeface="Candara" panose="020E0502030303020204" pitchFamily="34" charset="0"/>
                </a:rPr>
                <a:t>w </a:t>
              </a:r>
              <a:r>
                <a:rPr lang="pl-PL" sz="16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iniekcji </a:t>
              </a:r>
              <a:endParaRPr lang="pl-PL" sz="16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2592040" y="3655007"/>
              <a:ext cx="1643400" cy="292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solidFill>
                    <a:srgbClr val="004586"/>
                  </a:solidFill>
                  <a:latin typeface="Candara" panose="020E0502030303020204" pitchFamily="34" charset="0"/>
                </a:rPr>
                <a:t>k</a:t>
              </a:r>
              <a:r>
                <a:rPr lang="pl-PL" sz="14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ontakty seksualne</a:t>
              </a:r>
              <a:endParaRPr lang="pl-PL" sz="14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503808" y="4709751"/>
              <a:ext cx="4439037" cy="292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ekspozycja pracowników świadczących usługi seksualne</a:t>
              </a:r>
              <a:endParaRPr lang="pl-PL" sz="14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1868250" y="3297056"/>
              <a:ext cx="2106667" cy="292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solidFill>
                    <a:srgbClr val="004586"/>
                  </a:solidFill>
                  <a:latin typeface="Candara" panose="020E0502030303020204" pitchFamily="34" charset="0"/>
                </a:rPr>
                <a:t>a</a:t>
              </a:r>
              <a:r>
                <a:rPr lang="pl-PL" sz="14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matorskie </a:t>
              </a:r>
              <a:r>
                <a:rPr lang="pl-PL" sz="1400" dirty="0" err="1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tatuażowanie</a:t>
              </a:r>
              <a:endParaRPr lang="pl-PL" sz="14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1654081" y="5047324"/>
            <a:ext cx="763655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Candara" panose="020E0502030303020204" pitchFamily="34" charset="0"/>
              </a:rPr>
              <a:t>CZYNNIKI RYZYKA ZAKAŻEŃ HCV</a:t>
            </a:r>
            <a:endParaRPr lang="pl-P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0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503808" y="644097"/>
            <a:ext cx="9001000" cy="4358363"/>
            <a:chOff x="503808" y="644097"/>
            <a:chExt cx="9001000" cy="4358363"/>
          </a:xfrm>
        </p:grpSpPr>
        <p:pic>
          <p:nvPicPr>
            <p:cNvPr id="6" name="Obraz 5" descr="Wycinek ekranu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658" y="675035"/>
              <a:ext cx="1914792" cy="1952898"/>
            </a:xfrm>
            <a:prstGeom prst="rect">
              <a:avLst/>
            </a:prstGeom>
          </p:spPr>
        </p:pic>
        <p:pic>
          <p:nvPicPr>
            <p:cNvPr id="10" name="Obraz 9" descr="Wycinek ekranu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748" y="2629624"/>
              <a:ext cx="4772691" cy="2343477"/>
            </a:xfrm>
            <a:prstGeom prst="rect">
              <a:avLst/>
            </a:prstGeom>
          </p:spPr>
        </p:pic>
        <p:sp>
          <p:nvSpPr>
            <p:cNvPr id="17" name="pole tekstowe 16">
              <a:extLst>
                <a:ext uri="{FF2B5EF4-FFF2-40B4-BE49-F238E27FC236}">
                  <a16:creationId xmlns="" xmlns:a16="http://schemas.microsoft.com/office/drawing/2014/main" id="{0A16A58D-B495-4FFB-90A5-95E2DBD9E9D0}"/>
                </a:ext>
              </a:extLst>
            </p:cNvPr>
            <p:cNvSpPr txBox="1"/>
            <p:nvPr/>
          </p:nvSpPr>
          <p:spPr>
            <a:xfrm>
              <a:off x="4812373" y="644097"/>
              <a:ext cx="2446338" cy="132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altLang="pl-PL" sz="1400" dirty="0" smtClean="0">
                  <a:solidFill>
                    <a:srgbClr val="004586"/>
                  </a:solidFill>
                  <a:latin typeface="Candara" panose="020E0502030303020204" pitchFamily="34" charset="0"/>
                  <a:cs typeface="DejaVu Sans" panose="020B0603030804020204" pitchFamily="34" charset="0"/>
                </a:rPr>
                <a:t>kontakt z opieką medyczną</a:t>
              </a:r>
            </a:p>
            <a:p>
              <a:pPr algn="ctr"/>
              <a:r>
                <a:rPr lang="pl-PL" sz="12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transfuzje przed 92’</a:t>
              </a:r>
            </a:p>
            <a:p>
              <a:pPr algn="ctr"/>
              <a:r>
                <a:rPr lang="pl-PL" sz="12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zabiegi medyczne</a:t>
              </a:r>
            </a:p>
            <a:p>
              <a:pPr algn="ctr"/>
              <a:r>
                <a:rPr lang="pl-PL" sz="12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częste hospitalizacje</a:t>
              </a:r>
            </a:p>
            <a:p>
              <a:pPr algn="ctr"/>
              <a:endParaRPr lang="pl-PL" sz="12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  <a:p>
              <a:pPr algn="ctr"/>
              <a:endParaRPr lang="pl-PL" sz="2400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2017317" y="2117385"/>
              <a:ext cx="2784737" cy="292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solidFill>
                    <a:srgbClr val="004586"/>
                  </a:solidFill>
                  <a:latin typeface="Candara" panose="020E0502030303020204" pitchFamily="34" charset="0"/>
                </a:rPr>
                <a:t>e</a:t>
              </a:r>
              <a:r>
                <a:rPr lang="pl-PL" sz="14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kspozycja zawodów medycznych</a:t>
              </a:r>
              <a:endParaRPr lang="pl-PL" sz="14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5472360" y="1651482"/>
              <a:ext cx="3167855" cy="292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solidFill>
                    <a:srgbClr val="004586"/>
                  </a:solidFill>
                  <a:latin typeface="Candara" panose="020E0502030303020204" pitchFamily="34" charset="0"/>
                </a:rPr>
                <a:t>e</a:t>
              </a:r>
              <a:r>
                <a:rPr lang="pl-PL" sz="14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kspozycja wertykalna (matka-dziecko)</a:t>
              </a:r>
              <a:endParaRPr lang="pl-PL" sz="14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5222866" y="2979291"/>
              <a:ext cx="4281942" cy="3213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600" dirty="0">
                  <a:solidFill>
                    <a:srgbClr val="004586"/>
                  </a:solidFill>
                  <a:latin typeface="Candara" panose="020E0502030303020204" pitchFamily="34" charset="0"/>
                </a:rPr>
                <a:t>p</a:t>
              </a:r>
              <a:r>
                <a:rPr lang="pl-PL" sz="16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rzyjmowanie </a:t>
              </a:r>
              <a:r>
                <a:rPr lang="pl-PL" sz="1600" dirty="0">
                  <a:solidFill>
                    <a:srgbClr val="004586"/>
                  </a:solidFill>
                  <a:latin typeface="Candara" panose="020E0502030303020204" pitchFamily="34" charset="0"/>
                </a:rPr>
                <a:t>środków </a:t>
              </a:r>
              <a:r>
                <a:rPr lang="pl-PL" sz="16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odurzających </a:t>
              </a:r>
              <a:r>
                <a:rPr lang="pl-PL" sz="1600" dirty="0">
                  <a:solidFill>
                    <a:srgbClr val="004586"/>
                  </a:solidFill>
                  <a:latin typeface="Candara" panose="020E0502030303020204" pitchFamily="34" charset="0"/>
                </a:rPr>
                <a:t>w </a:t>
              </a:r>
              <a:r>
                <a:rPr lang="pl-PL" sz="16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iniekcji </a:t>
              </a:r>
              <a:endParaRPr lang="pl-PL" sz="16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2592040" y="3655007"/>
              <a:ext cx="1643400" cy="292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solidFill>
                    <a:srgbClr val="004586"/>
                  </a:solidFill>
                  <a:latin typeface="Candara" panose="020E0502030303020204" pitchFamily="34" charset="0"/>
                </a:rPr>
                <a:t>k</a:t>
              </a:r>
              <a:r>
                <a:rPr lang="pl-PL" sz="14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ontakty seksualne</a:t>
              </a:r>
              <a:endParaRPr lang="pl-PL" sz="14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503808" y="4709751"/>
              <a:ext cx="4439037" cy="292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ekspozycja pracowników świadczących usługi seksualne</a:t>
              </a:r>
              <a:endParaRPr lang="pl-PL" sz="14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1868250" y="3297056"/>
              <a:ext cx="2106667" cy="292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solidFill>
                    <a:srgbClr val="004586"/>
                  </a:solidFill>
                  <a:latin typeface="Candara" panose="020E0502030303020204" pitchFamily="34" charset="0"/>
                </a:rPr>
                <a:t>a</a:t>
              </a:r>
              <a:r>
                <a:rPr lang="pl-PL" sz="1400" dirty="0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matorskie </a:t>
              </a:r>
              <a:r>
                <a:rPr lang="pl-PL" sz="1400" dirty="0" err="1" smtClean="0">
                  <a:solidFill>
                    <a:srgbClr val="004586"/>
                  </a:solidFill>
                  <a:latin typeface="Candara" panose="020E0502030303020204" pitchFamily="34" charset="0"/>
                </a:rPr>
                <a:t>tatuażowanie</a:t>
              </a:r>
              <a:endParaRPr lang="pl-PL" sz="1400" dirty="0">
                <a:solidFill>
                  <a:srgbClr val="004586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1654081" y="5047324"/>
            <a:ext cx="763655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Candara" panose="020E0502030303020204" pitchFamily="34" charset="0"/>
              </a:rPr>
              <a:t>CZYNNIKI RYZYKA ZAKAŻEŃ HCV</a:t>
            </a:r>
            <a:endParaRPr lang="pl-P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842837" y="3660918"/>
            <a:ext cx="2014682" cy="8652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Profilaktyka </a:t>
            </a:r>
            <a:b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(w tym częste TESTOWANIE)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3621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78" y="1279525"/>
            <a:ext cx="1548158" cy="1455738"/>
          </a:xfrm>
          <a:prstGeom prst="rect">
            <a:avLst/>
          </a:prstGeom>
        </p:spPr>
      </p:pic>
      <p:pic>
        <p:nvPicPr>
          <p:cNvPr id="21" name="Obraz 20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40" y="1251099"/>
            <a:ext cx="1221159" cy="1463076"/>
          </a:xfrm>
          <a:prstGeom prst="rect">
            <a:avLst/>
          </a:prstGeom>
        </p:spPr>
      </p:pic>
      <p:sp>
        <p:nvSpPr>
          <p:cNvPr id="7169" name="AutoShape 1">
            <a:extLst>
              <a:ext uri="{FF2B5EF4-FFF2-40B4-BE49-F238E27FC236}">
                <a16:creationId xmlns="" xmlns:a16="http://schemas.microsoft.com/office/drawing/2014/main" id="{B85DF85F-F396-412A-9DC5-93417030B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2" name="AutoShape 4">
            <a:extLst>
              <a:ext uri="{FF2B5EF4-FFF2-40B4-BE49-F238E27FC236}">
                <a16:creationId xmlns="" xmlns:a16="http://schemas.microsoft.com/office/drawing/2014/main" id="{B192CFA5-753E-447A-B520-B8EC74B6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3240088"/>
            <a:ext cx="2446337" cy="1443037"/>
          </a:xfrm>
          <a:custGeom>
            <a:avLst/>
            <a:gdLst>
              <a:gd name="G0" fmla="+- 6797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55F08535-5B69-43EC-A2BA-6CA889B7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3170238"/>
            <a:ext cx="2603500" cy="1581150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5" name="AutoShape 7">
            <a:extLst>
              <a:ext uri="{FF2B5EF4-FFF2-40B4-BE49-F238E27FC236}">
                <a16:creationId xmlns="" xmlns:a16="http://schemas.microsoft.com/office/drawing/2014/main" id="{AE23AFB8-1EDE-44C6-A9C0-04C890E2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="" xmlns:a16="http://schemas.microsoft.com/office/drawing/2014/main" id="{6A04A731-137D-46A6-9547-524DC12F8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7" name="Rectangle 9">
            <a:extLst>
              <a:ext uri="{FF2B5EF4-FFF2-40B4-BE49-F238E27FC236}">
                <a16:creationId xmlns="" xmlns:a16="http://schemas.microsoft.com/office/drawing/2014/main" id="{EEDB049B-453B-4BA5-8A41-122D460DE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3170238"/>
            <a:ext cx="2603500" cy="1581150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8" name="Rectangle 10">
            <a:extLst>
              <a:ext uri="{FF2B5EF4-FFF2-40B4-BE49-F238E27FC236}">
                <a16:creationId xmlns="" xmlns:a16="http://schemas.microsoft.com/office/drawing/2014/main" id="{048A9C53-6BCD-4866-A53B-601FC7ED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170238"/>
            <a:ext cx="2603500" cy="1581150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7179" name="Picture 11">
            <a:extLst>
              <a:ext uri="{FF2B5EF4-FFF2-40B4-BE49-F238E27FC236}">
                <a16:creationId xmlns="" xmlns:a16="http://schemas.microsoft.com/office/drawing/2014/main" id="{0B2E8278-35E7-4AF4-9E82-353C99EF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0A16A58D-B495-4FFB-90A5-95E2DBD9E9D0}"/>
              </a:ext>
            </a:extLst>
          </p:cNvPr>
          <p:cNvSpPr txBox="1"/>
          <p:nvPr/>
        </p:nvSpPr>
        <p:spPr>
          <a:xfrm>
            <a:off x="776428" y="3240088"/>
            <a:ext cx="244633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MARKER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Anty-HCV </a:t>
            </a:r>
          </a:p>
          <a:p>
            <a:pPr algn="ctr"/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Anty-HCV (+) </a:t>
            </a:r>
            <a:r>
              <a:rPr lang="pl-PL" sz="1400" dirty="0" smtClean="0">
                <a:solidFill>
                  <a:srgbClr val="004586"/>
                </a:solidFill>
                <a:latin typeface="Calibri"/>
              </a:rPr>
              <a:t>→ HCV RNA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FCDC3075-0F42-4613-A450-E9C94915ADE3}"/>
              </a:ext>
            </a:extLst>
          </p:cNvPr>
          <p:cNvSpPr txBox="1"/>
          <p:nvPr/>
        </p:nvSpPr>
        <p:spPr>
          <a:xfrm>
            <a:off x="3838096" y="3240088"/>
            <a:ext cx="244633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MATERIAŁ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surowica</a:t>
            </a:r>
            <a:endParaRPr lang="pl-PL" sz="1400" dirty="0"/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31363FC-E778-4B0A-9697-68C0A2C57713}"/>
              </a:ext>
            </a:extLst>
          </p:cNvPr>
          <p:cNvSpPr txBox="1"/>
          <p:nvPr/>
        </p:nvSpPr>
        <p:spPr>
          <a:xfrm>
            <a:off x="6951917" y="3240088"/>
            <a:ext cx="244633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MIEJSCE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>
                <a:solidFill>
                  <a:srgbClr val="004586"/>
                </a:solidFill>
                <a:latin typeface="Candara" panose="020E0502030303020204" pitchFamily="34" charset="0"/>
              </a:rPr>
              <a:t>l</a:t>
            </a:r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aboratoria (centralne)</a:t>
            </a:r>
            <a:endParaRPr lang="pl-PL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5" y="1250608"/>
            <a:ext cx="1561309" cy="15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822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78" y="1279525"/>
            <a:ext cx="1548158" cy="1455738"/>
          </a:xfrm>
          <a:prstGeom prst="rect">
            <a:avLst/>
          </a:prstGeom>
        </p:spPr>
      </p:pic>
      <p:pic>
        <p:nvPicPr>
          <p:cNvPr id="21" name="Obraz 20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40" y="1251099"/>
            <a:ext cx="1221159" cy="1463076"/>
          </a:xfrm>
          <a:prstGeom prst="rect">
            <a:avLst/>
          </a:prstGeom>
        </p:spPr>
      </p:pic>
      <p:sp>
        <p:nvSpPr>
          <p:cNvPr id="7169" name="AutoShape 1">
            <a:extLst>
              <a:ext uri="{FF2B5EF4-FFF2-40B4-BE49-F238E27FC236}">
                <a16:creationId xmlns="" xmlns:a16="http://schemas.microsoft.com/office/drawing/2014/main" id="{B85DF85F-F396-412A-9DC5-93417030B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2" name="AutoShape 4">
            <a:extLst>
              <a:ext uri="{FF2B5EF4-FFF2-40B4-BE49-F238E27FC236}">
                <a16:creationId xmlns="" xmlns:a16="http://schemas.microsoft.com/office/drawing/2014/main" id="{B192CFA5-753E-447A-B520-B8EC74B6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3240088"/>
            <a:ext cx="2446337" cy="1443037"/>
          </a:xfrm>
          <a:custGeom>
            <a:avLst/>
            <a:gdLst>
              <a:gd name="G0" fmla="+- 6797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55F08535-5B69-43EC-A2BA-6CA889B7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3170238"/>
            <a:ext cx="2603500" cy="1581150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5" name="AutoShape 7">
            <a:extLst>
              <a:ext uri="{FF2B5EF4-FFF2-40B4-BE49-F238E27FC236}">
                <a16:creationId xmlns="" xmlns:a16="http://schemas.microsoft.com/office/drawing/2014/main" id="{AE23AFB8-1EDE-44C6-A9C0-04C890E2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="" xmlns:a16="http://schemas.microsoft.com/office/drawing/2014/main" id="{6A04A731-137D-46A6-9547-524DC12F8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7" name="Rectangle 9">
            <a:extLst>
              <a:ext uri="{FF2B5EF4-FFF2-40B4-BE49-F238E27FC236}">
                <a16:creationId xmlns="" xmlns:a16="http://schemas.microsoft.com/office/drawing/2014/main" id="{EEDB049B-453B-4BA5-8A41-122D460DE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3170238"/>
            <a:ext cx="2603500" cy="1581150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8" name="Rectangle 10">
            <a:extLst>
              <a:ext uri="{FF2B5EF4-FFF2-40B4-BE49-F238E27FC236}">
                <a16:creationId xmlns="" xmlns:a16="http://schemas.microsoft.com/office/drawing/2014/main" id="{048A9C53-6BCD-4866-A53B-601FC7ED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170238"/>
            <a:ext cx="2603500" cy="1581150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7179" name="Picture 11">
            <a:extLst>
              <a:ext uri="{FF2B5EF4-FFF2-40B4-BE49-F238E27FC236}">
                <a16:creationId xmlns="" xmlns:a16="http://schemas.microsoft.com/office/drawing/2014/main" id="{0B2E8278-35E7-4AF4-9E82-353C99EF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0A16A58D-B495-4FFB-90A5-95E2DBD9E9D0}"/>
              </a:ext>
            </a:extLst>
          </p:cNvPr>
          <p:cNvSpPr txBox="1"/>
          <p:nvPr/>
        </p:nvSpPr>
        <p:spPr>
          <a:xfrm>
            <a:off x="776428" y="3240088"/>
            <a:ext cx="244633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MARKER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Anty-HCV </a:t>
            </a:r>
          </a:p>
          <a:p>
            <a:pPr algn="ctr"/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Anty-HCV (+) </a:t>
            </a:r>
            <a:r>
              <a:rPr lang="pl-PL" sz="1400" dirty="0" smtClean="0">
                <a:solidFill>
                  <a:srgbClr val="004586"/>
                </a:solidFill>
                <a:latin typeface="Calibri"/>
              </a:rPr>
              <a:t>→ HCV RNA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FCDC3075-0F42-4613-A450-E9C94915ADE3}"/>
              </a:ext>
            </a:extLst>
          </p:cNvPr>
          <p:cNvSpPr txBox="1"/>
          <p:nvPr/>
        </p:nvSpPr>
        <p:spPr>
          <a:xfrm>
            <a:off x="3838096" y="3240088"/>
            <a:ext cx="244633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MATERIAŁ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surowica</a:t>
            </a:r>
            <a:endParaRPr lang="pl-PL" sz="1400" dirty="0"/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31363FC-E778-4B0A-9697-68C0A2C57713}"/>
              </a:ext>
            </a:extLst>
          </p:cNvPr>
          <p:cNvSpPr txBox="1"/>
          <p:nvPr/>
        </p:nvSpPr>
        <p:spPr>
          <a:xfrm>
            <a:off x="6951917" y="3240088"/>
            <a:ext cx="244633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MIEJSCE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>
                <a:solidFill>
                  <a:srgbClr val="004586"/>
                </a:solidFill>
                <a:latin typeface="Candara" panose="020E0502030303020204" pitchFamily="34" charset="0"/>
              </a:rPr>
              <a:t>l</a:t>
            </a:r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aboratoria (centralne)</a:t>
            </a:r>
            <a:endParaRPr lang="pl-PL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5" y="1250608"/>
            <a:ext cx="1561309" cy="1537288"/>
          </a:xfrm>
          <a:prstGeom prst="rect">
            <a:avLst/>
          </a:prstGeom>
        </p:spPr>
      </p:pic>
      <p:pic>
        <p:nvPicPr>
          <p:cNvPr id="10242" name="Picture 2" descr="C:\Users\kzakrzewska\AppData\Local\Microsoft\Windows\Temporary Internet Files\Content.IE5\STE1K2A3\update-1672353_960_72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24" y="0"/>
            <a:ext cx="7481976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192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78" y="1279525"/>
            <a:ext cx="1548158" cy="1455738"/>
          </a:xfrm>
          <a:prstGeom prst="rect">
            <a:avLst/>
          </a:prstGeom>
        </p:spPr>
      </p:pic>
      <p:pic>
        <p:nvPicPr>
          <p:cNvPr id="21" name="Obraz 20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40" y="1251099"/>
            <a:ext cx="1221159" cy="1463076"/>
          </a:xfrm>
          <a:prstGeom prst="rect">
            <a:avLst/>
          </a:prstGeom>
        </p:spPr>
      </p:pic>
      <p:sp>
        <p:nvSpPr>
          <p:cNvPr id="7169" name="AutoShape 1">
            <a:extLst>
              <a:ext uri="{FF2B5EF4-FFF2-40B4-BE49-F238E27FC236}">
                <a16:creationId xmlns="" xmlns:a16="http://schemas.microsoft.com/office/drawing/2014/main" id="{B85DF85F-F396-412A-9DC5-93417030B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2" name="AutoShape 4">
            <a:extLst>
              <a:ext uri="{FF2B5EF4-FFF2-40B4-BE49-F238E27FC236}">
                <a16:creationId xmlns="" xmlns:a16="http://schemas.microsoft.com/office/drawing/2014/main" id="{B192CFA5-753E-447A-B520-B8EC74B6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3240088"/>
            <a:ext cx="2446337" cy="1443037"/>
          </a:xfrm>
          <a:custGeom>
            <a:avLst/>
            <a:gdLst>
              <a:gd name="G0" fmla="+- 6797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55F08535-5B69-43EC-A2BA-6CA889B7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3170238"/>
            <a:ext cx="2603500" cy="1581150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5" name="AutoShape 7">
            <a:extLst>
              <a:ext uri="{FF2B5EF4-FFF2-40B4-BE49-F238E27FC236}">
                <a16:creationId xmlns="" xmlns:a16="http://schemas.microsoft.com/office/drawing/2014/main" id="{AE23AFB8-1EDE-44C6-A9C0-04C890E2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="" xmlns:a16="http://schemas.microsoft.com/office/drawing/2014/main" id="{6A04A731-137D-46A6-9547-524DC12F8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7" name="Rectangle 9">
            <a:extLst>
              <a:ext uri="{FF2B5EF4-FFF2-40B4-BE49-F238E27FC236}">
                <a16:creationId xmlns="" xmlns:a16="http://schemas.microsoft.com/office/drawing/2014/main" id="{EEDB049B-453B-4BA5-8A41-122D460DE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3170238"/>
            <a:ext cx="2603500" cy="1581150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8" name="Rectangle 10">
            <a:extLst>
              <a:ext uri="{FF2B5EF4-FFF2-40B4-BE49-F238E27FC236}">
                <a16:creationId xmlns="" xmlns:a16="http://schemas.microsoft.com/office/drawing/2014/main" id="{048A9C53-6BCD-4866-A53B-601FC7ED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170238"/>
            <a:ext cx="2603500" cy="1822446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7179" name="Picture 11">
            <a:extLst>
              <a:ext uri="{FF2B5EF4-FFF2-40B4-BE49-F238E27FC236}">
                <a16:creationId xmlns="" xmlns:a16="http://schemas.microsoft.com/office/drawing/2014/main" id="{0B2E8278-35E7-4AF4-9E82-353C99EF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0A16A58D-B495-4FFB-90A5-95E2DBD9E9D0}"/>
              </a:ext>
            </a:extLst>
          </p:cNvPr>
          <p:cNvSpPr txBox="1"/>
          <p:nvPr/>
        </p:nvSpPr>
        <p:spPr>
          <a:xfrm>
            <a:off x="776428" y="3240088"/>
            <a:ext cx="2446338" cy="175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MARKER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1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Anty-HCV </a:t>
            </a:r>
          </a:p>
          <a:p>
            <a:pPr algn="ctr"/>
            <a:r>
              <a:rPr lang="pl-PL" sz="11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Anty-HCV (+) </a:t>
            </a:r>
            <a:r>
              <a:rPr lang="pl-PL" sz="1100" dirty="0" smtClean="0">
                <a:solidFill>
                  <a:srgbClr val="004586"/>
                </a:solidFill>
                <a:latin typeface="Calibri"/>
              </a:rPr>
              <a:t>→ HCV RNA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libri"/>
            </a:endParaRPr>
          </a:p>
          <a:p>
            <a:pPr algn="ctr"/>
            <a:r>
              <a:rPr lang="pl-PL" sz="1400" dirty="0" err="1" smtClean="0">
                <a:solidFill>
                  <a:srgbClr val="004586"/>
                </a:solidFill>
                <a:latin typeface="Calibri"/>
              </a:rPr>
              <a:t>HCVcAg</a:t>
            </a:r>
            <a:endParaRPr lang="pl-PL" sz="1400" dirty="0" smtClean="0">
              <a:solidFill>
                <a:srgbClr val="004586"/>
              </a:solidFill>
              <a:latin typeface="Calibri"/>
            </a:endParaRPr>
          </a:p>
          <a:p>
            <a:pPr algn="ctr"/>
            <a:endParaRPr lang="pl-PL" sz="1400" dirty="0">
              <a:solidFill>
                <a:srgbClr val="004586"/>
              </a:solidFill>
              <a:latin typeface="Calibri"/>
            </a:endParaRPr>
          </a:p>
          <a:p>
            <a:pPr algn="ctr"/>
            <a:r>
              <a:rPr lang="pl-PL" dirty="0" smtClean="0">
                <a:solidFill>
                  <a:srgbClr val="004586"/>
                </a:solidFill>
                <a:latin typeface="Calibri"/>
              </a:rPr>
              <a:t>HCV RNA</a:t>
            </a:r>
            <a:endParaRPr lang="pl-PL" sz="2400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FCDC3075-0F42-4613-A450-E9C94915ADE3}"/>
              </a:ext>
            </a:extLst>
          </p:cNvPr>
          <p:cNvSpPr txBox="1"/>
          <p:nvPr/>
        </p:nvSpPr>
        <p:spPr>
          <a:xfrm>
            <a:off x="3838096" y="3240088"/>
            <a:ext cx="244633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MATERIAŁ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surowica</a:t>
            </a:r>
            <a:endParaRPr lang="pl-PL" sz="1400" dirty="0"/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31363FC-E778-4B0A-9697-68C0A2C57713}"/>
              </a:ext>
            </a:extLst>
          </p:cNvPr>
          <p:cNvSpPr txBox="1"/>
          <p:nvPr/>
        </p:nvSpPr>
        <p:spPr>
          <a:xfrm>
            <a:off x="6951917" y="3240088"/>
            <a:ext cx="244633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MIEJSCE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>
                <a:solidFill>
                  <a:srgbClr val="004586"/>
                </a:solidFill>
                <a:latin typeface="Candara" panose="020E0502030303020204" pitchFamily="34" charset="0"/>
              </a:rPr>
              <a:t>l</a:t>
            </a:r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aboratoria (centralne)</a:t>
            </a:r>
            <a:endParaRPr lang="pl-PL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1202875"/>
            <a:ext cx="648072" cy="638101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888716" y="2079227"/>
            <a:ext cx="883038" cy="911658"/>
            <a:chOff x="888716" y="2079227"/>
            <a:chExt cx="883038" cy="911658"/>
          </a:xfrm>
        </p:grpSpPr>
        <p:pic>
          <p:nvPicPr>
            <p:cNvPr id="17" name="Obraz 16" descr="Wycinek ekranu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57" y="2126298"/>
              <a:ext cx="878097" cy="864587"/>
            </a:xfrm>
            <a:prstGeom prst="rect">
              <a:avLst/>
            </a:prstGeom>
          </p:spPr>
        </p:pic>
        <p:pic>
          <p:nvPicPr>
            <p:cNvPr id="3" name="Obraz 2" descr="Wycinek ekranu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16" y="2079227"/>
              <a:ext cx="335172" cy="324000"/>
            </a:xfrm>
            <a:prstGeom prst="rect">
              <a:avLst/>
            </a:prstGeom>
          </p:spPr>
        </p:pic>
      </p:grpSp>
      <p:grpSp>
        <p:nvGrpSpPr>
          <p:cNvPr id="6" name="Grupa 5"/>
          <p:cNvGrpSpPr/>
          <p:nvPr/>
        </p:nvGrpSpPr>
        <p:grpSpPr>
          <a:xfrm>
            <a:off x="1641930" y="927099"/>
            <a:ext cx="892103" cy="929599"/>
            <a:chOff x="1641930" y="927099"/>
            <a:chExt cx="892103" cy="929599"/>
          </a:xfrm>
        </p:grpSpPr>
        <p:pic>
          <p:nvPicPr>
            <p:cNvPr id="16" name="Obraz 15" descr="Wycinek ekranu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936" y="964468"/>
              <a:ext cx="878097" cy="864587"/>
            </a:xfrm>
            <a:prstGeom prst="rect">
              <a:avLst/>
            </a:prstGeom>
          </p:spPr>
        </p:pic>
        <p:pic>
          <p:nvPicPr>
            <p:cNvPr id="19" name="Obraz 18" descr="Wycinek ekranu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425" y="927099"/>
              <a:ext cx="335172" cy="324000"/>
            </a:xfrm>
            <a:prstGeom prst="rect">
              <a:avLst/>
            </a:prstGeom>
          </p:spPr>
        </p:pic>
        <p:pic>
          <p:nvPicPr>
            <p:cNvPr id="5" name="Obraz 4" descr="Wycinek ekranu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930" y="1524212"/>
              <a:ext cx="374046" cy="332486"/>
            </a:xfrm>
            <a:prstGeom prst="rect">
              <a:avLst/>
            </a:prstGeom>
          </p:spPr>
        </p:pic>
        <p:pic>
          <p:nvPicPr>
            <p:cNvPr id="22" name="Obraz 21" descr="Wycinek ekranu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936" y="1241499"/>
              <a:ext cx="335172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984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78" y="1279525"/>
            <a:ext cx="1548158" cy="1455738"/>
          </a:xfrm>
          <a:prstGeom prst="rect">
            <a:avLst/>
          </a:prstGeom>
        </p:spPr>
      </p:pic>
      <p:sp>
        <p:nvSpPr>
          <p:cNvPr id="7169" name="AutoShape 1">
            <a:extLst>
              <a:ext uri="{FF2B5EF4-FFF2-40B4-BE49-F238E27FC236}">
                <a16:creationId xmlns="" xmlns:a16="http://schemas.microsoft.com/office/drawing/2014/main" id="{B85DF85F-F396-412A-9DC5-93417030B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2" name="AutoShape 4">
            <a:extLst>
              <a:ext uri="{FF2B5EF4-FFF2-40B4-BE49-F238E27FC236}">
                <a16:creationId xmlns="" xmlns:a16="http://schemas.microsoft.com/office/drawing/2014/main" id="{B192CFA5-753E-447A-B520-B8EC74B6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3240088"/>
            <a:ext cx="2446337" cy="1443037"/>
          </a:xfrm>
          <a:custGeom>
            <a:avLst/>
            <a:gdLst>
              <a:gd name="G0" fmla="+- 6797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55F08535-5B69-43EC-A2BA-6CA889B7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3170238"/>
            <a:ext cx="2603500" cy="1581150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5" name="AutoShape 7">
            <a:extLst>
              <a:ext uri="{FF2B5EF4-FFF2-40B4-BE49-F238E27FC236}">
                <a16:creationId xmlns="" xmlns:a16="http://schemas.microsoft.com/office/drawing/2014/main" id="{AE23AFB8-1EDE-44C6-A9C0-04C890E2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="" xmlns:a16="http://schemas.microsoft.com/office/drawing/2014/main" id="{6A04A731-137D-46A6-9547-524DC12F8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7" name="Rectangle 9">
            <a:extLst>
              <a:ext uri="{FF2B5EF4-FFF2-40B4-BE49-F238E27FC236}">
                <a16:creationId xmlns="" xmlns:a16="http://schemas.microsoft.com/office/drawing/2014/main" id="{EEDB049B-453B-4BA5-8A41-122D460DE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3170237"/>
            <a:ext cx="2603500" cy="1822381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8" name="Rectangle 10">
            <a:extLst>
              <a:ext uri="{FF2B5EF4-FFF2-40B4-BE49-F238E27FC236}">
                <a16:creationId xmlns="" xmlns:a16="http://schemas.microsoft.com/office/drawing/2014/main" id="{048A9C53-6BCD-4866-A53B-601FC7ED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170238"/>
            <a:ext cx="2603500" cy="1822446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7179" name="Picture 11">
            <a:extLst>
              <a:ext uri="{FF2B5EF4-FFF2-40B4-BE49-F238E27FC236}">
                <a16:creationId xmlns="" xmlns:a16="http://schemas.microsoft.com/office/drawing/2014/main" id="{0B2E8278-35E7-4AF4-9E82-353C99EF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0A16A58D-B495-4FFB-90A5-95E2DBD9E9D0}"/>
              </a:ext>
            </a:extLst>
          </p:cNvPr>
          <p:cNvSpPr txBox="1"/>
          <p:nvPr/>
        </p:nvSpPr>
        <p:spPr>
          <a:xfrm>
            <a:off x="776428" y="3240088"/>
            <a:ext cx="2446338" cy="175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MARKER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1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Anty-HCV </a:t>
            </a:r>
          </a:p>
          <a:p>
            <a:pPr algn="ctr"/>
            <a:r>
              <a:rPr lang="pl-PL" sz="11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Anty-HCV (+) </a:t>
            </a:r>
            <a:r>
              <a:rPr lang="pl-PL" sz="1100" dirty="0" smtClean="0">
                <a:solidFill>
                  <a:srgbClr val="004586"/>
                </a:solidFill>
                <a:latin typeface="Calibri"/>
              </a:rPr>
              <a:t>→ HCV RNA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libri"/>
            </a:endParaRPr>
          </a:p>
          <a:p>
            <a:pPr algn="ctr"/>
            <a:r>
              <a:rPr lang="pl-PL" sz="1400" dirty="0" err="1" smtClean="0">
                <a:solidFill>
                  <a:srgbClr val="004586"/>
                </a:solidFill>
                <a:latin typeface="Calibri"/>
              </a:rPr>
              <a:t>HCVcAg</a:t>
            </a:r>
            <a:endParaRPr lang="pl-PL" sz="1400" dirty="0" smtClean="0">
              <a:solidFill>
                <a:srgbClr val="004586"/>
              </a:solidFill>
              <a:latin typeface="Calibri"/>
            </a:endParaRPr>
          </a:p>
          <a:p>
            <a:pPr algn="ctr"/>
            <a:endParaRPr lang="pl-PL" sz="1400" dirty="0">
              <a:solidFill>
                <a:srgbClr val="004586"/>
              </a:solidFill>
              <a:latin typeface="Calibri"/>
            </a:endParaRPr>
          </a:p>
          <a:p>
            <a:pPr algn="ctr"/>
            <a:r>
              <a:rPr lang="pl-PL" dirty="0" smtClean="0">
                <a:solidFill>
                  <a:srgbClr val="004586"/>
                </a:solidFill>
                <a:latin typeface="Calibri"/>
              </a:rPr>
              <a:t>HCV RNA</a:t>
            </a:r>
            <a:endParaRPr lang="pl-PL" sz="2400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FCDC3075-0F42-4613-A450-E9C94915ADE3}"/>
              </a:ext>
            </a:extLst>
          </p:cNvPr>
          <p:cNvSpPr txBox="1"/>
          <p:nvPr/>
        </p:nvSpPr>
        <p:spPr>
          <a:xfrm>
            <a:off x="3838096" y="3240088"/>
            <a:ext cx="2446338" cy="1666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MATERIAŁ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>
                <a:solidFill>
                  <a:srgbClr val="004586"/>
                </a:solidFill>
                <a:latin typeface="Candara" panose="020E0502030303020204" pitchFamily="34" charset="0"/>
              </a:rPr>
              <a:t>s</a:t>
            </a:r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urowica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 smtClean="0">
                <a:solidFill>
                  <a:srgbClr val="004586"/>
                </a:solidFill>
                <a:latin typeface="Candara" panose="020E0502030303020204" pitchFamily="34" charset="0"/>
              </a:rPr>
              <a:t>krew</a:t>
            </a:r>
          </a:p>
          <a:p>
            <a:pPr algn="ctr"/>
            <a:endParaRPr lang="pl-PL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 smtClean="0">
                <a:solidFill>
                  <a:srgbClr val="004586"/>
                </a:solidFill>
                <a:latin typeface="Candara" panose="020E0502030303020204" pitchFamily="34" charset="0"/>
              </a:rPr>
              <a:t>ślina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31363FC-E778-4B0A-9697-68C0A2C57713}"/>
              </a:ext>
            </a:extLst>
          </p:cNvPr>
          <p:cNvSpPr txBox="1"/>
          <p:nvPr/>
        </p:nvSpPr>
        <p:spPr>
          <a:xfrm>
            <a:off x="6951917" y="3240088"/>
            <a:ext cx="244633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MIEJSCE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>
                <a:solidFill>
                  <a:srgbClr val="004586"/>
                </a:solidFill>
                <a:latin typeface="Candara" panose="020E0502030303020204" pitchFamily="34" charset="0"/>
              </a:rPr>
              <a:t>l</a:t>
            </a:r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aboratoria (centralne)</a:t>
            </a:r>
            <a:endParaRPr lang="pl-PL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1202875"/>
            <a:ext cx="648072" cy="638101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888716" y="2079227"/>
            <a:ext cx="883038" cy="911658"/>
            <a:chOff x="888716" y="2079227"/>
            <a:chExt cx="883038" cy="911658"/>
          </a:xfrm>
        </p:grpSpPr>
        <p:pic>
          <p:nvPicPr>
            <p:cNvPr id="17" name="Obraz 16" descr="Wycinek ekranu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57" y="2126298"/>
              <a:ext cx="878097" cy="864587"/>
            </a:xfrm>
            <a:prstGeom prst="rect">
              <a:avLst/>
            </a:prstGeom>
          </p:spPr>
        </p:pic>
        <p:pic>
          <p:nvPicPr>
            <p:cNvPr id="3" name="Obraz 2" descr="Wycinek ekranu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16" y="2079227"/>
              <a:ext cx="335172" cy="324000"/>
            </a:xfrm>
            <a:prstGeom prst="rect">
              <a:avLst/>
            </a:prstGeom>
          </p:spPr>
        </p:pic>
      </p:grpSp>
      <p:grpSp>
        <p:nvGrpSpPr>
          <p:cNvPr id="6" name="Grupa 5"/>
          <p:cNvGrpSpPr/>
          <p:nvPr/>
        </p:nvGrpSpPr>
        <p:grpSpPr>
          <a:xfrm>
            <a:off x="1641930" y="927099"/>
            <a:ext cx="892103" cy="929599"/>
            <a:chOff x="1641930" y="927099"/>
            <a:chExt cx="892103" cy="929599"/>
          </a:xfrm>
        </p:grpSpPr>
        <p:pic>
          <p:nvPicPr>
            <p:cNvPr id="16" name="Obraz 15" descr="Wycinek ekranu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936" y="964468"/>
              <a:ext cx="878097" cy="864587"/>
            </a:xfrm>
            <a:prstGeom prst="rect">
              <a:avLst/>
            </a:prstGeom>
          </p:spPr>
        </p:pic>
        <p:pic>
          <p:nvPicPr>
            <p:cNvPr id="19" name="Obraz 18" descr="Wycinek ekranu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425" y="927099"/>
              <a:ext cx="335172" cy="324000"/>
            </a:xfrm>
            <a:prstGeom prst="rect">
              <a:avLst/>
            </a:prstGeom>
          </p:spPr>
        </p:pic>
        <p:pic>
          <p:nvPicPr>
            <p:cNvPr id="5" name="Obraz 4" descr="Wycinek ekranu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930" y="1524212"/>
              <a:ext cx="374046" cy="332486"/>
            </a:xfrm>
            <a:prstGeom prst="rect">
              <a:avLst/>
            </a:prstGeom>
          </p:spPr>
        </p:pic>
        <p:pic>
          <p:nvPicPr>
            <p:cNvPr id="22" name="Obraz 21" descr="Wycinek ekranu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936" y="1241499"/>
              <a:ext cx="335172" cy="324000"/>
            </a:xfrm>
            <a:prstGeom prst="rect">
              <a:avLst/>
            </a:prstGeom>
          </p:spPr>
        </p:pic>
      </p:grpSp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08" y="1521925"/>
            <a:ext cx="1209844" cy="1543265"/>
          </a:xfrm>
          <a:prstGeom prst="rect">
            <a:avLst/>
          </a:prstGeom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0" y="579339"/>
            <a:ext cx="695422" cy="1400371"/>
          </a:xfrm>
          <a:prstGeom prst="rect">
            <a:avLst/>
          </a:prstGeom>
        </p:spPr>
      </p:pic>
      <p:pic>
        <p:nvPicPr>
          <p:cNvPr id="21" name="Obraz 20" descr="Wycinek ekranu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92" y="232930"/>
            <a:ext cx="1221159" cy="14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74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38" y="207348"/>
            <a:ext cx="938942" cy="882890"/>
          </a:xfrm>
          <a:prstGeom prst="rect">
            <a:avLst/>
          </a:prstGeom>
        </p:spPr>
      </p:pic>
      <p:sp>
        <p:nvSpPr>
          <p:cNvPr id="7169" name="AutoShape 1">
            <a:extLst>
              <a:ext uri="{FF2B5EF4-FFF2-40B4-BE49-F238E27FC236}">
                <a16:creationId xmlns="" xmlns:a16="http://schemas.microsoft.com/office/drawing/2014/main" id="{B85DF85F-F396-412A-9DC5-93417030B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2" name="AutoShape 4">
            <a:extLst>
              <a:ext uri="{FF2B5EF4-FFF2-40B4-BE49-F238E27FC236}">
                <a16:creationId xmlns="" xmlns:a16="http://schemas.microsoft.com/office/drawing/2014/main" id="{B192CFA5-753E-447A-B520-B8EC74B6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3240088"/>
            <a:ext cx="2446337" cy="1443037"/>
          </a:xfrm>
          <a:custGeom>
            <a:avLst/>
            <a:gdLst>
              <a:gd name="G0" fmla="+- 6797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55F08535-5B69-43EC-A2BA-6CA889B7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3170238"/>
            <a:ext cx="2603500" cy="1822446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5" name="AutoShape 7">
            <a:extLst>
              <a:ext uri="{FF2B5EF4-FFF2-40B4-BE49-F238E27FC236}">
                <a16:creationId xmlns="" xmlns:a16="http://schemas.microsoft.com/office/drawing/2014/main" id="{AE23AFB8-1EDE-44C6-A9C0-04C890E2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="" xmlns:a16="http://schemas.microsoft.com/office/drawing/2014/main" id="{6A04A731-137D-46A6-9547-524DC12F8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7" name="Rectangle 9">
            <a:extLst>
              <a:ext uri="{FF2B5EF4-FFF2-40B4-BE49-F238E27FC236}">
                <a16:creationId xmlns="" xmlns:a16="http://schemas.microsoft.com/office/drawing/2014/main" id="{EEDB049B-453B-4BA5-8A41-122D460DE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3170237"/>
            <a:ext cx="2603500" cy="1822381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8" name="Rectangle 10">
            <a:extLst>
              <a:ext uri="{FF2B5EF4-FFF2-40B4-BE49-F238E27FC236}">
                <a16:creationId xmlns="" xmlns:a16="http://schemas.microsoft.com/office/drawing/2014/main" id="{048A9C53-6BCD-4866-A53B-601FC7ED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170238"/>
            <a:ext cx="2603500" cy="1822446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7179" name="Picture 11">
            <a:extLst>
              <a:ext uri="{FF2B5EF4-FFF2-40B4-BE49-F238E27FC236}">
                <a16:creationId xmlns="" xmlns:a16="http://schemas.microsoft.com/office/drawing/2014/main" id="{0B2E8278-35E7-4AF4-9E82-353C99EF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0A16A58D-B495-4FFB-90A5-95E2DBD9E9D0}"/>
              </a:ext>
            </a:extLst>
          </p:cNvPr>
          <p:cNvSpPr txBox="1"/>
          <p:nvPr/>
        </p:nvSpPr>
        <p:spPr>
          <a:xfrm>
            <a:off x="776428" y="3240088"/>
            <a:ext cx="2446338" cy="175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MARKER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1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Anty-HCV </a:t>
            </a:r>
          </a:p>
          <a:p>
            <a:pPr algn="ctr"/>
            <a:r>
              <a:rPr lang="pl-PL" sz="11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Anty-HCV (+) </a:t>
            </a:r>
            <a:r>
              <a:rPr lang="pl-PL" sz="1100" dirty="0" smtClean="0">
                <a:solidFill>
                  <a:srgbClr val="004586"/>
                </a:solidFill>
                <a:latin typeface="Calibri"/>
              </a:rPr>
              <a:t>→ HCV RNA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libri"/>
            </a:endParaRPr>
          </a:p>
          <a:p>
            <a:pPr algn="ctr"/>
            <a:r>
              <a:rPr lang="pl-PL" sz="1400" dirty="0" err="1" smtClean="0">
                <a:solidFill>
                  <a:srgbClr val="004586"/>
                </a:solidFill>
                <a:latin typeface="Calibri"/>
              </a:rPr>
              <a:t>HCVcAg</a:t>
            </a:r>
            <a:endParaRPr lang="pl-PL" sz="1400" dirty="0" smtClean="0">
              <a:solidFill>
                <a:srgbClr val="004586"/>
              </a:solidFill>
              <a:latin typeface="Calibri"/>
            </a:endParaRPr>
          </a:p>
          <a:p>
            <a:pPr algn="ctr"/>
            <a:endParaRPr lang="pl-PL" sz="1400" dirty="0">
              <a:solidFill>
                <a:srgbClr val="004586"/>
              </a:solidFill>
              <a:latin typeface="Calibri"/>
            </a:endParaRPr>
          </a:p>
          <a:p>
            <a:pPr algn="ctr"/>
            <a:r>
              <a:rPr lang="pl-PL" dirty="0" smtClean="0">
                <a:solidFill>
                  <a:srgbClr val="004586"/>
                </a:solidFill>
                <a:latin typeface="Calibri"/>
              </a:rPr>
              <a:t>HCV RNA</a:t>
            </a:r>
            <a:endParaRPr lang="pl-PL" sz="2400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FCDC3075-0F42-4613-A450-E9C94915ADE3}"/>
              </a:ext>
            </a:extLst>
          </p:cNvPr>
          <p:cNvSpPr txBox="1"/>
          <p:nvPr/>
        </p:nvSpPr>
        <p:spPr>
          <a:xfrm>
            <a:off x="3838096" y="3240088"/>
            <a:ext cx="2446338" cy="1666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MATERIAŁ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>
                <a:solidFill>
                  <a:srgbClr val="004586"/>
                </a:solidFill>
                <a:latin typeface="Candara" panose="020E0502030303020204" pitchFamily="34" charset="0"/>
              </a:rPr>
              <a:t>s</a:t>
            </a:r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urowica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 smtClean="0">
                <a:solidFill>
                  <a:srgbClr val="004586"/>
                </a:solidFill>
                <a:latin typeface="Candara" panose="020E0502030303020204" pitchFamily="34" charset="0"/>
              </a:rPr>
              <a:t>krew</a:t>
            </a:r>
          </a:p>
          <a:p>
            <a:pPr algn="ctr"/>
            <a:endParaRPr lang="pl-PL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 smtClean="0">
                <a:solidFill>
                  <a:srgbClr val="004586"/>
                </a:solidFill>
                <a:latin typeface="Candara" panose="020E0502030303020204" pitchFamily="34" charset="0"/>
              </a:rPr>
              <a:t>ślina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31363FC-E778-4B0A-9697-68C0A2C57713}"/>
              </a:ext>
            </a:extLst>
          </p:cNvPr>
          <p:cNvSpPr txBox="1"/>
          <p:nvPr/>
        </p:nvSpPr>
        <p:spPr>
          <a:xfrm>
            <a:off x="6951917" y="3240088"/>
            <a:ext cx="2446338" cy="186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MIEJSCE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>
                <a:solidFill>
                  <a:srgbClr val="004586"/>
                </a:solidFill>
                <a:latin typeface="Candara" panose="020E0502030303020204" pitchFamily="34" charset="0"/>
              </a:rPr>
              <a:t>l</a:t>
            </a:r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aboratoria (centralne)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>
                <a:solidFill>
                  <a:srgbClr val="004586"/>
                </a:solidFill>
                <a:latin typeface="Candara" panose="020E0502030303020204" pitchFamily="34" charset="0"/>
              </a:rPr>
              <a:t>s</a:t>
            </a:r>
            <a:r>
              <a:rPr lang="pl-PL" dirty="0" smtClean="0">
                <a:solidFill>
                  <a:srgbClr val="004586"/>
                </a:solidFill>
                <a:latin typeface="Candara" panose="020E0502030303020204" pitchFamily="34" charset="0"/>
              </a:rPr>
              <a:t>zybkie testy</a:t>
            </a:r>
          </a:p>
          <a:p>
            <a:pPr algn="ctr"/>
            <a:endParaRPr lang="pl-PL" sz="16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6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bibuły</a:t>
            </a:r>
            <a:endParaRPr lang="pl-PL" sz="16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endParaRPr lang="pl-PL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1202875"/>
            <a:ext cx="648072" cy="638101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888716" y="2079227"/>
            <a:ext cx="883038" cy="911658"/>
            <a:chOff x="888716" y="2079227"/>
            <a:chExt cx="883038" cy="911658"/>
          </a:xfrm>
        </p:grpSpPr>
        <p:pic>
          <p:nvPicPr>
            <p:cNvPr id="17" name="Obraz 16" descr="Wycinek ekranu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57" y="2126298"/>
              <a:ext cx="878097" cy="864587"/>
            </a:xfrm>
            <a:prstGeom prst="rect">
              <a:avLst/>
            </a:prstGeom>
          </p:spPr>
        </p:pic>
        <p:pic>
          <p:nvPicPr>
            <p:cNvPr id="3" name="Obraz 2" descr="Wycinek ekranu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16" y="2079227"/>
              <a:ext cx="335172" cy="324000"/>
            </a:xfrm>
            <a:prstGeom prst="rect">
              <a:avLst/>
            </a:prstGeom>
          </p:spPr>
        </p:pic>
      </p:grpSp>
      <p:grpSp>
        <p:nvGrpSpPr>
          <p:cNvPr id="6" name="Grupa 5"/>
          <p:cNvGrpSpPr/>
          <p:nvPr/>
        </p:nvGrpSpPr>
        <p:grpSpPr>
          <a:xfrm>
            <a:off x="1641930" y="927099"/>
            <a:ext cx="892103" cy="929599"/>
            <a:chOff x="1641930" y="927099"/>
            <a:chExt cx="892103" cy="929599"/>
          </a:xfrm>
        </p:grpSpPr>
        <p:pic>
          <p:nvPicPr>
            <p:cNvPr id="16" name="Obraz 15" descr="Wycinek ekranu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936" y="964468"/>
              <a:ext cx="878097" cy="864587"/>
            </a:xfrm>
            <a:prstGeom prst="rect">
              <a:avLst/>
            </a:prstGeom>
          </p:spPr>
        </p:pic>
        <p:pic>
          <p:nvPicPr>
            <p:cNvPr id="19" name="Obraz 18" descr="Wycinek ekranu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425" y="927099"/>
              <a:ext cx="335172" cy="324000"/>
            </a:xfrm>
            <a:prstGeom prst="rect">
              <a:avLst/>
            </a:prstGeom>
          </p:spPr>
        </p:pic>
        <p:pic>
          <p:nvPicPr>
            <p:cNvPr id="5" name="Obraz 4" descr="Wycinek ekranu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930" y="1524212"/>
              <a:ext cx="374046" cy="332486"/>
            </a:xfrm>
            <a:prstGeom prst="rect">
              <a:avLst/>
            </a:prstGeom>
          </p:spPr>
        </p:pic>
        <p:pic>
          <p:nvPicPr>
            <p:cNvPr id="22" name="Obraz 21" descr="Wycinek ekranu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936" y="1241499"/>
              <a:ext cx="335172" cy="324000"/>
            </a:xfrm>
            <a:prstGeom prst="rect">
              <a:avLst/>
            </a:prstGeom>
          </p:spPr>
        </p:pic>
      </p:grpSp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08" y="1521925"/>
            <a:ext cx="1209844" cy="1543265"/>
          </a:xfrm>
          <a:prstGeom prst="rect">
            <a:avLst/>
          </a:prstGeom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0" y="579339"/>
            <a:ext cx="695422" cy="1400371"/>
          </a:xfrm>
          <a:prstGeom prst="rect">
            <a:avLst/>
          </a:prstGeom>
        </p:spPr>
      </p:pic>
      <p:pic>
        <p:nvPicPr>
          <p:cNvPr id="21" name="Obraz 20" descr="Wycinek ekranu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92" y="232930"/>
            <a:ext cx="1221159" cy="1463076"/>
          </a:xfrm>
          <a:prstGeom prst="rect">
            <a:avLst/>
          </a:prstGeom>
        </p:spPr>
      </p:pic>
      <p:pic>
        <p:nvPicPr>
          <p:cNvPr id="23" name="Obraz 22" descr="Wycinek ekranu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88" y="1084391"/>
            <a:ext cx="1524213" cy="1390844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08" y="2488911"/>
            <a:ext cx="1267002" cy="495369"/>
          </a:xfrm>
          <a:prstGeom prst="rect">
            <a:avLst/>
          </a:prstGeom>
        </p:spPr>
      </p:pic>
      <p:pic>
        <p:nvPicPr>
          <p:cNvPr id="24" name="Obraz 23" descr="Wycinek ekranu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09" y="1202875"/>
            <a:ext cx="1333686" cy="1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73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01" y="179487"/>
            <a:ext cx="1524213" cy="13908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989616"/>
            <a:ext cx="6081901" cy="45614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4176" y="779639"/>
            <a:ext cx="537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36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8" name="AutoShape 4">
            <a:extLst>
              <a:ext uri="{FF2B5EF4-FFF2-40B4-BE49-F238E27FC236}">
                <a16:creationId xmlns="" xmlns:a16="http://schemas.microsoft.com/office/drawing/2014/main" id="{87760A02-4CDD-4E98-967F-DDF2CC78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295400"/>
            <a:ext cx="3022600" cy="287338"/>
          </a:xfrm>
          <a:custGeom>
            <a:avLst/>
            <a:gdLst>
              <a:gd name="G0" fmla="+- 8399 0 0"/>
              <a:gd name="G1" fmla="+- 7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56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7000"/>
              </a:lnSpc>
              <a:buClrTx/>
              <a:buFontTx/>
              <a:buNone/>
            </a:pPr>
            <a:endParaRPr lang="pl-PL" altLang="pl-PL" sz="1400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17" y="-28029"/>
            <a:ext cx="3634815" cy="557157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60392" y="132140"/>
            <a:ext cx="2572407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/>
                </a:solidFill>
                <a:latin typeface="Candara" panose="020E0502030303020204" pitchFamily="34" charset="0"/>
              </a:rPr>
              <a:t>Rekomendacje Grupy </a:t>
            </a: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Roboczej 2012/2013:</a:t>
            </a:r>
            <a:b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KIDL, NIZP–PZH, PTW, </a:t>
            </a:r>
            <a:r>
              <a:rPr lang="pl-PL" sz="10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IHiT</a:t>
            </a: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, PTDL, PGE </a:t>
            </a:r>
            <a:r>
              <a:rPr lang="pl-PL" sz="1000" dirty="0">
                <a:solidFill>
                  <a:schemeClr val="tx1"/>
                </a:solidFill>
                <a:latin typeface="Candara" panose="020E0502030303020204" pitchFamily="34" charset="0"/>
              </a:rPr>
              <a:t>HCV</a:t>
            </a:r>
          </a:p>
        </p:txBody>
      </p:sp>
      <p:pic>
        <p:nvPicPr>
          <p:cNvPr id="24" name="Obraz 23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31" y="4292948"/>
            <a:ext cx="777196" cy="321598"/>
          </a:xfrm>
          <a:prstGeom prst="rect">
            <a:avLst/>
          </a:prstGeom>
        </p:spPr>
      </p:pic>
      <p:pic>
        <p:nvPicPr>
          <p:cNvPr id="25" name="Obraz 24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31" y="4601909"/>
            <a:ext cx="777196" cy="321598"/>
          </a:xfrm>
          <a:prstGeom prst="rect">
            <a:avLst/>
          </a:prstGeom>
        </p:spPr>
      </p:pic>
      <p:pic>
        <p:nvPicPr>
          <p:cNvPr id="26" name="Obraz 25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36" y="4912991"/>
            <a:ext cx="777196" cy="321598"/>
          </a:xfrm>
          <a:prstGeom prst="rect">
            <a:avLst/>
          </a:prstGeom>
        </p:spPr>
      </p:pic>
      <p:pic>
        <p:nvPicPr>
          <p:cNvPr id="29" name="Obraz 28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36" y="5221952"/>
            <a:ext cx="777196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052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="" xmlns:a16="http://schemas.microsoft.com/office/drawing/2014/main" id="{0F5952AE-E29C-422F-87B5-F849E4ED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4" name="AutoShape 2">
            <a:extLst>
              <a:ext uri="{FF2B5EF4-FFF2-40B4-BE49-F238E27FC236}">
                <a16:creationId xmlns="" xmlns:a16="http://schemas.microsoft.com/office/drawing/2014/main" id="{86B130C5-A3EF-49C8-AA09-79901E6F3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800225"/>
            <a:ext cx="4822825" cy="1887538"/>
          </a:xfrm>
          <a:custGeom>
            <a:avLst/>
            <a:gdLst>
              <a:gd name="G0" fmla="+- 13398 0 0"/>
              <a:gd name="G1" fmla="+- 5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75" name="Picture 3">
            <a:extLst>
              <a:ext uri="{FF2B5EF4-FFF2-40B4-BE49-F238E27FC236}">
                <a16:creationId xmlns="" xmlns:a16="http://schemas.microsoft.com/office/drawing/2014/main" id="{C4E54ED6-E19B-48F6-BDDD-AB136866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155825"/>
            <a:ext cx="67341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8" name="AutoShape 4">
            <a:extLst>
              <a:ext uri="{FF2B5EF4-FFF2-40B4-BE49-F238E27FC236}">
                <a16:creationId xmlns="" xmlns:a16="http://schemas.microsoft.com/office/drawing/2014/main" id="{87760A02-4CDD-4E98-967F-DDF2CC78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295400"/>
            <a:ext cx="3022600" cy="287338"/>
          </a:xfrm>
          <a:custGeom>
            <a:avLst/>
            <a:gdLst>
              <a:gd name="G0" fmla="+- 8399 0 0"/>
              <a:gd name="G1" fmla="+- 7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56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7000"/>
              </a:lnSpc>
              <a:buClrTx/>
              <a:buFontTx/>
              <a:buNone/>
            </a:pPr>
            <a:endParaRPr lang="pl-PL" altLang="pl-PL" sz="1400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17" y="-28029"/>
            <a:ext cx="3634815" cy="557157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60392" y="132140"/>
            <a:ext cx="2572407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/>
                </a:solidFill>
                <a:latin typeface="Candara" panose="020E0502030303020204" pitchFamily="34" charset="0"/>
              </a:rPr>
              <a:t>Rekomendacje Grupy </a:t>
            </a: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Roboczej 2012/2013:</a:t>
            </a:r>
            <a:b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KIDL, NIZP–PZH, PTW, </a:t>
            </a:r>
            <a:r>
              <a:rPr lang="pl-PL" sz="10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IHiT</a:t>
            </a: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, PTDL, PGE </a:t>
            </a:r>
            <a:r>
              <a:rPr lang="pl-PL" sz="1000" dirty="0">
                <a:solidFill>
                  <a:schemeClr val="tx1"/>
                </a:solidFill>
                <a:latin typeface="Candara" panose="020E0502030303020204" pitchFamily="34" charset="0"/>
              </a:rPr>
              <a:t>HCV</a:t>
            </a:r>
          </a:p>
        </p:txBody>
      </p:sp>
      <p:pic>
        <p:nvPicPr>
          <p:cNvPr id="24" name="Obraz 23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31" y="4292948"/>
            <a:ext cx="777196" cy="321598"/>
          </a:xfrm>
          <a:prstGeom prst="rect">
            <a:avLst/>
          </a:prstGeom>
        </p:spPr>
      </p:pic>
      <p:pic>
        <p:nvPicPr>
          <p:cNvPr id="25" name="Obraz 24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31" y="4601909"/>
            <a:ext cx="777196" cy="321598"/>
          </a:xfrm>
          <a:prstGeom prst="rect">
            <a:avLst/>
          </a:prstGeom>
        </p:spPr>
      </p:pic>
      <p:pic>
        <p:nvPicPr>
          <p:cNvPr id="26" name="Obraz 25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36" y="4912991"/>
            <a:ext cx="777196" cy="321598"/>
          </a:xfrm>
          <a:prstGeom prst="rect">
            <a:avLst/>
          </a:prstGeom>
        </p:spPr>
      </p:pic>
      <p:pic>
        <p:nvPicPr>
          <p:cNvPr id="29" name="Obraz 28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36" y="5221952"/>
            <a:ext cx="777196" cy="321598"/>
          </a:xfrm>
          <a:prstGeom prst="rect">
            <a:avLst/>
          </a:prstGeom>
        </p:spPr>
      </p:pic>
      <p:pic>
        <p:nvPicPr>
          <p:cNvPr id="11266" name="Picture 2" descr="C:\Users\kzakrzewska\AppData\Local\Microsoft\Windows\Temporary Internet Files\Content.IE5\STE1K2A3\update-1672353_960_72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22" y="3826712"/>
            <a:ext cx="2783166" cy="21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133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Wycinek ekranu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43" y="1162141"/>
            <a:ext cx="938942" cy="882890"/>
          </a:xfrm>
          <a:prstGeom prst="rect">
            <a:avLst/>
          </a:prstGeom>
        </p:spPr>
      </p:pic>
      <p:sp>
        <p:nvSpPr>
          <p:cNvPr id="7169" name="AutoShape 1">
            <a:extLst>
              <a:ext uri="{FF2B5EF4-FFF2-40B4-BE49-F238E27FC236}">
                <a16:creationId xmlns="" xmlns:a16="http://schemas.microsoft.com/office/drawing/2014/main" id="{B85DF85F-F396-412A-9DC5-93417030B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2" name="AutoShape 4">
            <a:extLst>
              <a:ext uri="{FF2B5EF4-FFF2-40B4-BE49-F238E27FC236}">
                <a16:creationId xmlns="" xmlns:a16="http://schemas.microsoft.com/office/drawing/2014/main" id="{B192CFA5-753E-447A-B520-B8EC74B6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3240088"/>
            <a:ext cx="2446337" cy="1443037"/>
          </a:xfrm>
          <a:custGeom>
            <a:avLst/>
            <a:gdLst>
              <a:gd name="G0" fmla="+- 6797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55F08535-5B69-43EC-A2BA-6CA889B7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3170238"/>
            <a:ext cx="2603500" cy="1822446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5" name="AutoShape 7">
            <a:extLst>
              <a:ext uri="{FF2B5EF4-FFF2-40B4-BE49-F238E27FC236}">
                <a16:creationId xmlns="" xmlns:a16="http://schemas.microsoft.com/office/drawing/2014/main" id="{AE23AFB8-1EDE-44C6-A9C0-04C890E2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="" xmlns:a16="http://schemas.microsoft.com/office/drawing/2014/main" id="{6A04A731-137D-46A6-9547-524DC12F8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7" name="Rectangle 9">
            <a:extLst>
              <a:ext uri="{FF2B5EF4-FFF2-40B4-BE49-F238E27FC236}">
                <a16:creationId xmlns="" xmlns:a16="http://schemas.microsoft.com/office/drawing/2014/main" id="{EEDB049B-453B-4BA5-8A41-122D460DE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3170237"/>
            <a:ext cx="2603500" cy="1822381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8" name="Rectangle 10">
            <a:extLst>
              <a:ext uri="{FF2B5EF4-FFF2-40B4-BE49-F238E27FC236}">
                <a16:creationId xmlns="" xmlns:a16="http://schemas.microsoft.com/office/drawing/2014/main" id="{048A9C53-6BCD-4866-A53B-601FC7ED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170238"/>
            <a:ext cx="2603500" cy="1822446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7179" name="Picture 11">
            <a:extLst>
              <a:ext uri="{FF2B5EF4-FFF2-40B4-BE49-F238E27FC236}">
                <a16:creationId xmlns="" xmlns:a16="http://schemas.microsoft.com/office/drawing/2014/main" id="{0B2E8278-35E7-4AF4-9E82-353C99EF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0A16A58D-B495-4FFB-90A5-95E2DBD9E9D0}"/>
              </a:ext>
            </a:extLst>
          </p:cNvPr>
          <p:cNvSpPr txBox="1"/>
          <p:nvPr/>
        </p:nvSpPr>
        <p:spPr>
          <a:xfrm>
            <a:off x="776428" y="3240088"/>
            <a:ext cx="2446338" cy="175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MARKER</a:t>
            </a:r>
          </a:p>
          <a:p>
            <a:pPr algn="ctr"/>
            <a:endParaRPr lang="pl-PL" sz="1400" dirty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Anty-HCV </a:t>
            </a:r>
          </a:p>
          <a:p>
            <a:pPr algn="ctr"/>
            <a:r>
              <a:rPr lang="pl-PL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Anty-HCV (+) </a:t>
            </a:r>
            <a:r>
              <a:rPr lang="pl-PL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/>
              </a:rPr>
              <a:t>→ HCV RNA</a:t>
            </a:r>
          </a:p>
          <a:p>
            <a:pPr algn="ctr"/>
            <a:endParaRPr lang="pl-PL" sz="1400" dirty="0">
              <a:solidFill>
                <a:schemeClr val="accent6">
                  <a:lumMod val="40000"/>
                  <a:lumOff val="60000"/>
                </a:schemeClr>
              </a:solidFill>
              <a:latin typeface="Calibri"/>
            </a:endParaRPr>
          </a:p>
          <a:p>
            <a:pPr algn="ctr"/>
            <a:r>
              <a:rPr lang="pl-PL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/>
              </a:rPr>
              <a:t>HCVcAg</a:t>
            </a:r>
            <a:endParaRPr lang="pl-PL" sz="1400" dirty="0" smtClean="0">
              <a:solidFill>
                <a:schemeClr val="accent6">
                  <a:lumMod val="40000"/>
                  <a:lumOff val="60000"/>
                </a:schemeClr>
              </a:solidFill>
              <a:latin typeface="Calibri"/>
            </a:endParaRPr>
          </a:p>
          <a:p>
            <a:pPr algn="ctr"/>
            <a:endParaRPr lang="pl-PL" sz="1400" dirty="0">
              <a:solidFill>
                <a:srgbClr val="004586"/>
              </a:solidFill>
              <a:latin typeface="Calibri"/>
            </a:endParaRPr>
          </a:p>
          <a:p>
            <a:pPr algn="ctr"/>
            <a:r>
              <a:rPr lang="pl-PL" dirty="0" smtClean="0">
                <a:solidFill>
                  <a:srgbClr val="004586"/>
                </a:solidFill>
                <a:latin typeface="Calibri"/>
              </a:rPr>
              <a:t>HCV RNA (+)</a:t>
            </a:r>
            <a:endParaRPr lang="pl-PL" sz="2400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FCDC3075-0F42-4613-A450-E9C94915ADE3}"/>
              </a:ext>
            </a:extLst>
          </p:cNvPr>
          <p:cNvSpPr txBox="1"/>
          <p:nvPr/>
        </p:nvSpPr>
        <p:spPr>
          <a:xfrm>
            <a:off x="3838096" y="3240088"/>
            <a:ext cx="2446338" cy="1666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MATERIAŁ</a:t>
            </a:r>
          </a:p>
          <a:p>
            <a:pPr algn="ctr"/>
            <a:endParaRPr lang="pl-PL" sz="1400" dirty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s</a:t>
            </a:r>
            <a:r>
              <a:rPr lang="pl-PL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urowica</a:t>
            </a:r>
          </a:p>
          <a:p>
            <a:pPr algn="ctr"/>
            <a:endParaRPr lang="pl-PL" sz="1400" dirty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krew</a:t>
            </a:r>
          </a:p>
          <a:p>
            <a:pPr algn="ctr"/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ślina</a:t>
            </a: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31363FC-E778-4B0A-9697-68C0A2C57713}"/>
              </a:ext>
            </a:extLst>
          </p:cNvPr>
          <p:cNvSpPr txBox="1"/>
          <p:nvPr/>
        </p:nvSpPr>
        <p:spPr>
          <a:xfrm>
            <a:off x="6951917" y="3240088"/>
            <a:ext cx="2446338" cy="186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MIEJSCE</a:t>
            </a:r>
          </a:p>
          <a:p>
            <a:pPr algn="ctr"/>
            <a:endParaRPr lang="pl-PL" sz="1400" dirty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l</a:t>
            </a:r>
            <a:r>
              <a:rPr lang="pl-PL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aboratoria (centralne)</a:t>
            </a:r>
          </a:p>
          <a:p>
            <a:pPr algn="ctr"/>
            <a:endParaRPr lang="pl-PL" sz="1400" dirty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s</a:t>
            </a:r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zybkie testy</a:t>
            </a:r>
          </a:p>
          <a:p>
            <a:pPr algn="ctr"/>
            <a:endParaRPr lang="pl-PL" sz="1600" dirty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bibuły</a:t>
            </a:r>
            <a:endParaRPr lang="pl-PL" sz="1600" dirty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  <a:p>
            <a:pPr algn="ctr"/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1202875"/>
            <a:ext cx="648072" cy="638101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888716" y="2079227"/>
            <a:ext cx="883038" cy="911658"/>
            <a:chOff x="888716" y="2079227"/>
            <a:chExt cx="883038" cy="911658"/>
          </a:xfrm>
        </p:grpSpPr>
        <p:pic>
          <p:nvPicPr>
            <p:cNvPr id="17" name="Obraz 16" descr="Wycinek ekranu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57" y="2126298"/>
              <a:ext cx="878097" cy="864587"/>
            </a:xfrm>
            <a:prstGeom prst="rect">
              <a:avLst/>
            </a:prstGeom>
          </p:spPr>
        </p:pic>
        <p:pic>
          <p:nvPicPr>
            <p:cNvPr id="3" name="Obraz 2" descr="Wycinek ekranu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16" y="2079227"/>
              <a:ext cx="335172" cy="324000"/>
            </a:xfrm>
            <a:prstGeom prst="rect">
              <a:avLst/>
            </a:prstGeom>
          </p:spPr>
        </p:pic>
      </p:grpSp>
      <p:grpSp>
        <p:nvGrpSpPr>
          <p:cNvPr id="6" name="Grupa 5"/>
          <p:cNvGrpSpPr/>
          <p:nvPr/>
        </p:nvGrpSpPr>
        <p:grpSpPr>
          <a:xfrm>
            <a:off x="1641930" y="927099"/>
            <a:ext cx="892103" cy="929599"/>
            <a:chOff x="1641930" y="927099"/>
            <a:chExt cx="892103" cy="929599"/>
          </a:xfrm>
        </p:grpSpPr>
        <p:pic>
          <p:nvPicPr>
            <p:cNvPr id="16" name="Obraz 15" descr="Wycinek ekranu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936" y="964468"/>
              <a:ext cx="878097" cy="864587"/>
            </a:xfrm>
            <a:prstGeom prst="rect">
              <a:avLst/>
            </a:prstGeom>
          </p:spPr>
        </p:pic>
        <p:pic>
          <p:nvPicPr>
            <p:cNvPr id="19" name="Obraz 18" descr="Wycinek ekranu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425" y="927099"/>
              <a:ext cx="335172" cy="324000"/>
            </a:xfrm>
            <a:prstGeom prst="rect">
              <a:avLst/>
            </a:prstGeom>
          </p:spPr>
        </p:pic>
        <p:pic>
          <p:nvPicPr>
            <p:cNvPr id="5" name="Obraz 4" descr="Wycinek ekranu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930" y="1524212"/>
              <a:ext cx="374046" cy="332486"/>
            </a:xfrm>
            <a:prstGeom prst="rect">
              <a:avLst/>
            </a:prstGeom>
          </p:spPr>
        </p:pic>
        <p:pic>
          <p:nvPicPr>
            <p:cNvPr id="22" name="Obraz 21" descr="Wycinek ekranu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936" y="1241499"/>
              <a:ext cx="335172" cy="324000"/>
            </a:xfrm>
            <a:prstGeom prst="rect">
              <a:avLst/>
            </a:prstGeom>
          </p:spPr>
        </p:pic>
      </p:grpSp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08" y="1521925"/>
            <a:ext cx="1209844" cy="1543265"/>
          </a:xfrm>
          <a:prstGeom prst="rect">
            <a:avLst/>
          </a:prstGeom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0" y="579339"/>
            <a:ext cx="695422" cy="1400371"/>
          </a:xfrm>
          <a:prstGeom prst="rect">
            <a:avLst/>
          </a:prstGeom>
        </p:spPr>
      </p:pic>
      <p:pic>
        <p:nvPicPr>
          <p:cNvPr id="21" name="Obraz 20" descr="Wycinek ekranu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92" y="232930"/>
            <a:ext cx="1221159" cy="1463076"/>
          </a:xfrm>
          <a:prstGeom prst="rect">
            <a:avLst/>
          </a:prstGeom>
        </p:spPr>
      </p:pic>
      <p:pic>
        <p:nvPicPr>
          <p:cNvPr id="23" name="Obraz 22" descr="Wycinek ekranu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51" y="963067"/>
            <a:ext cx="1524213" cy="1390844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08" y="2241227"/>
            <a:ext cx="1267002" cy="495369"/>
          </a:xfrm>
          <a:prstGeom prst="rect">
            <a:avLst/>
          </a:prstGeom>
        </p:spPr>
      </p:pic>
      <p:pic>
        <p:nvPicPr>
          <p:cNvPr id="28" name="Obraz 27" descr="Wycinek ekranu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23" y="5031571"/>
            <a:ext cx="113100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69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" name="Obraz 2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96" y="2754301"/>
            <a:ext cx="590632" cy="161948"/>
          </a:xfrm>
          <a:prstGeom prst="rect">
            <a:avLst/>
          </a:prstGeom>
        </p:spPr>
      </p:pic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24370"/>
            <a:ext cx="7920632" cy="550185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039519" y="5139531"/>
            <a:ext cx="5038725" cy="40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Grebely</a:t>
            </a:r>
            <a:r>
              <a:rPr lang="pl-PL" sz="11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J et al. (2017) </a:t>
            </a:r>
            <a:r>
              <a:rPr lang="pl-PL" sz="11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Expert</a:t>
            </a:r>
            <a:r>
              <a:rPr lang="pl-PL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sz="11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Review</a:t>
            </a:r>
            <a:r>
              <a:rPr lang="pl-PL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sz="11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of </a:t>
            </a:r>
            <a:r>
              <a:rPr lang="pl-PL" sz="1100" i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Molecular</a:t>
            </a:r>
            <a:r>
              <a:rPr lang="pl-PL" sz="11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Diagnostics </a:t>
            </a:r>
          </a:p>
          <a:p>
            <a:pPr algn="r"/>
            <a:r>
              <a:rPr lang="pl-PL" sz="1100" dirty="0" err="1" smtClean="0">
                <a:noFill/>
                <a:latin typeface="Candara" panose="020E0502030303020204" pitchFamily="34" charset="0"/>
              </a:rPr>
              <a:t>Applegate</a:t>
            </a:r>
            <a:r>
              <a:rPr lang="pl-PL" sz="1100" dirty="0" smtClean="0">
                <a:noFill/>
                <a:latin typeface="Candara" panose="020E0502030303020204" pitchFamily="34" charset="0"/>
              </a:rPr>
              <a:t> </a:t>
            </a:r>
            <a:r>
              <a:rPr lang="pl-PL" sz="1100" dirty="0">
                <a:noFill/>
                <a:latin typeface="Candara" panose="020E0502030303020204" pitchFamily="34" charset="0"/>
              </a:rPr>
              <a:t>TL et </a:t>
            </a:r>
            <a:r>
              <a:rPr lang="pl-PL" sz="1100" dirty="0" smtClean="0">
                <a:noFill/>
                <a:latin typeface="Candara" panose="020E0502030303020204" pitchFamily="34" charset="0"/>
              </a:rPr>
              <a:t>al. (2018) </a:t>
            </a:r>
            <a:r>
              <a:rPr lang="pl-PL" sz="1100" i="1" dirty="0" err="1">
                <a:noFill/>
                <a:latin typeface="Candara" panose="020E0502030303020204" pitchFamily="34" charset="0"/>
              </a:rPr>
              <a:t>Infect</a:t>
            </a:r>
            <a:r>
              <a:rPr lang="pl-PL" sz="1100" i="1" dirty="0">
                <a:noFill/>
                <a:latin typeface="Candara" panose="020E0502030303020204" pitchFamily="34" charset="0"/>
              </a:rPr>
              <a:t> </a:t>
            </a:r>
            <a:r>
              <a:rPr lang="pl-PL" sz="1100" i="1" dirty="0" err="1">
                <a:noFill/>
                <a:latin typeface="Candara" panose="020E0502030303020204" pitchFamily="34" charset="0"/>
              </a:rPr>
              <a:t>Dis</a:t>
            </a:r>
            <a:r>
              <a:rPr lang="pl-PL" sz="1100" i="1" dirty="0">
                <a:noFill/>
                <a:latin typeface="Candara" panose="020E0502030303020204" pitchFamily="34" charset="0"/>
              </a:rPr>
              <a:t> </a:t>
            </a:r>
            <a:r>
              <a:rPr lang="pl-PL" sz="1100" i="1" dirty="0" err="1">
                <a:noFill/>
                <a:latin typeface="Candara" panose="020E0502030303020204" pitchFamily="34" charset="0"/>
              </a:rPr>
              <a:t>Clin</a:t>
            </a:r>
            <a:r>
              <a:rPr lang="pl-PL" sz="1100" i="1" dirty="0">
                <a:noFill/>
                <a:latin typeface="Candara" panose="020E0502030303020204" pitchFamily="34" charset="0"/>
              </a:rPr>
              <a:t> N </a:t>
            </a:r>
            <a:r>
              <a:rPr lang="pl-PL" sz="1100" i="1" dirty="0" smtClean="0">
                <a:noFill/>
                <a:latin typeface="Candara" panose="020E0502030303020204" pitchFamily="34" charset="0"/>
              </a:rPr>
              <a:t>Am</a:t>
            </a:r>
            <a:r>
              <a:rPr lang="pl-PL" sz="1100" dirty="0" smtClean="0">
                <a:noFill/>
                <a:latin typeface="Candara" panose="020E0502030303020204" pitchFamily="34" charset="0"/>
              </a:rPr>
              <a:t>,</a:t>
            </a:r>
            <a:endParaRPr lang="pl-PL" sz="1100" dirty="0">
              <a:noFill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493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" name="Obraz 2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96" y="2754301"/>
            <a:ext cx="590632" cy="161948"/>
          </a:xfrm>
          <a:prstGeom prst="rect">
            <a:avLst/>
          </a:prstGeom>
        </p:spPr>
      </p:pic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24370"/>
            <a:ext cx="7920632" cy="550185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039519" y="5139531"/>
            <a:ext cx="5038725" cy="40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Grebely</a:t>
            </a:r>
            <a:r>
              <a:rPr lang="pl-PL" sz="11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J et al. (2017) </a:t>
            </a:r>
            <a:r>
              <a:rPr lang="pl-PL" sz="11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Expert</a:t>
            </a:r>
            <a:r>
              <a:rPr lang="pl-PL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sz="11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Review</a:t>
            </a:r>
            <a:r>
              <a:rPr lang="pl-PL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sz="11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of </a:t>
            </a:r>
            <a:r>
              <a:rPr lang="pl-PL" sz="1100" i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Molecular</a:t>
            </a:r>
            <a:r>
              <a:rPr lang="pl-PL" sz="11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Diagnostics </a:t>
            </a:r>
          </a:p>
          <a:p>
            <a:pPr algn="r"/>
            <a:r>
              <a:rPr lang="pl-PL" sz="11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Applegate</a:t>
            </a:r>
            <a:r>
              <a:rPr lang="pl-PL" sz="11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sz="1100" dirty="0">
                <a:solidFill>
                  <a:schemeClr val="tx1"/>
                </a:solidFill>
                <a:latin typeface="Candara" panose="020E0502030303020204" pitchFamily="34" charset="0"/>
              </a:rPr>
              <a:t>TL et </a:t>
            </a:r>
            <a:r>
              <a:rPr lang="pl-PL" sz="1100" dirty="0" smtClean="0">
                <a:solidFill>
                  <a:schemeClr val="tx1"/>
                </a:solidFill>
                <a:latin typeface="Candara" panose="020E0502030303020204" pitchFamily="34" charset="0"/>
              </a:rPr>
              <a:t>al. (2018) </a:t>
            </a:r>
            <a:r>
              <a:rPr lang="pl-PL" sz="11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Infect</a:t>
            </a:r>
            <a:r>
              <a:rPr lang="pl-PL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sz="11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Dis</a:t>
            </a:r>
            <a:r>
              <a:rPr lang="pl-PL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sz="11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Clin</a:t>
            </a:r>
            <a:r>
              <a:rPr lang="pl-PL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 N </a:t>
            </a:r>
            <a:r>
              <a:rPr lang="pl-PL" sz="11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Am</a:t>
            </a:r>
            <a:r>
              <a:rPr lang="pl-PL" sz="1100" dirty="0" smtClean="0">
                <a:solidFill>
                  <a:schemeClr val="tx1"/>
                </a:solidFill>
                <a:latin typeface="Candara" panose="020E0502030303020204" pitchFamily="34" charset="0"/>
              </a:rPr>
              <a:t>,</a:t>
            </a:r>
            <a:endParaRPr lang="pl-PL" sz="11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52" y="2476361"/>
            <a:ext cx="4372586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40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" name="Obraz 2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96" y="2754301"/>
            <a:ext cx="590632" cy="161948"/>
          </a:xfrm>
          <a:prstGeom prst="rect">
            <a:avLst/>
          </a:prstGeom>
        </p:spPr>
      </p:pic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24370"/>
            <a:ext cx="7920632" cy="550185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039519" y="5139531"/>
            <a:ext cx="5038725" cy="40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Grebely</a:t>
            </a:r>
            <a:r>
              <a:rPr lang="pl-PL" sz="11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J et al. (2017) </a:t>
            </a:r>
            <a:r>
              <a:rPr lang="pl-PL" sz="11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Expert</a:t>
            </a:r>
            <a:r>
              <a:rPr lang="pl-PL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sz="11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Review</a:t>
            </a:r>
            <a:r>
              <a:rPr lang="pl-PL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sz="11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of </a:t>
            </a:r>
            <a:r>
              <a:rPr lang="pl-PL" sz="1100" i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Molecular</a:t>
            </a:r>
            <a:r>
              <a:rPr lang="pl-PL" sz="11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Diagnostics </a:t>
            </a:r>
          </a:p>
          <a:p>
            <a:pPr algn="r"/>
            <a:r>
              <a:rPr lang="pl-PL" sz="11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Applegate</a:t>
            </a:r>
            <a:r>
              <a:rPr lang="pl-PL" sz="11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sz="1100" dirty="0">
                <a:solidFill>
                  <a:schemeClr val="tx1"/>
                </a:solidFill>
                <a:latin typeface="Candara" panose="020E0502030303020204" pitchFamily="34" charset="0"/>
              </a:rPr>
              <a:t>TL et </a:t>
            </a:r>
            <a:r>
              <a:rPr lang="pl-PL" sz="1100" dirty="0" smtClean="0">
                <a:solidFill>
                  <a:schemeClr val="tx1"/>
                </a:solidFill>
                <a:latin typeface="Candara" panose="020E0502030303020204" pitchFamily="34" charset="0"/>
              </a:rPr>
              <a:t>al. (2018) </a:t>
            </a:r>
            <a:r>
              <a:rPr lang="pl-PL" sz="11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Infect</a:t>
            </a:r>
            <a:r>
              <a:rPr lang="pl-PL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sz="11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Dis</a:t>
            </a:r>
            <a:r>
              <a:rPr lang="pl-PL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sz="11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Clin</a:t>
            </a:r>
            <a:r>
              <a:rPr lang="pl-PL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 N </a:t>
            </a:r>
            <a:r>
              <a:rPr lang="pl-PL" sz="11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Am</a:t>
            </a:r>
            <a:r>
              <a:rPr lang="pl-PL" sz="1100" dirty="0" smtClean="0">
                <a:solidFill>
                  <a:schemeClr val="tx1"/>
                </a:solidFill>
                <a:latin typeface="Candara" panose="020E0502030303020204" pitchFamily="34" charset="0"/>
              </a:rPr>
              <a:t>,</a:t>
            </a:r>
            <a:endParaRPr lang="pl-PL" sz="11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Prostokąt 1"/>
          <p:cNvSpPr/>
          <p:nvPr/>
        </p:nvSpPr>
        <p:spPr bwMode="auto">
          <a:xfrm>
            <a:off x="287784" y="4131419"/>
            <a:ext cx="3240360" cy="1412131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52" y="2476361"/>
            <a:ext cx="4372586" cy="259116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 bwMode="auto">
          <a:xfrm>
            <a:off x="5422882" y="3243231"/>
            <a:ext cx="4369958" cy="189630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318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>
            <a:extLst>
              <a:ext uri="{FF2B5EF4-FFF2-40B4-BE49-F238E27FC236}">
                <a16:creationId xmlns="" xmlns:a16="http://schemas.microsoft.com/office/drawing/2014/main" id="{B85DF85F-F396-412A-9DC5-93417030B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2" name="AutoShape 4">
            <a:extLst>
              <a:ext uri="{FF2B5EF4-FFF2-40B4-BE49-F238E27FC236}">
                <a16:creationId xmlns="" xmlns:a16="http://schemas.microsoft.com/office/drawing/2014/main" id="{B192CFA5-753E-447A-B520-B8EC74B6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3240088"/>
            <a:ext cx="2446337" cy="1443037"/>
          </a:xfrm>
          <a:custGeom>
            <a:avLst/>
            <a:gdLst>
              <a:gd name="G0" fmla="+- 6797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55F08535-5B69-43EC-A2BA-6CA889B7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3170238"/>
            <a:ext cx="2603500" cy="1822446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5" name="AutoShape 7">
            <a:extLst>
              <a:ext uri="{FF2B5EF4-FFF2-40B4-BE49-F238E27FC236}">
                <a16:creationId xmlns="" xmlns:a16="http://schemas.microsoft.com/office/drawing/2014/main" id="{AE23AFB8-1EDE-44C6-A9C0-04C890E2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="" xmlns:a16="http://schemas.microsoft.com/office/drawing/2014/main" id="{6A04A731-137D-46A6-9547-524DC12F8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7" name="Rectangle 9">
            <a:extLst>
              <a:ext uri="{FF2B5EF4-FFF2-40B4-BE49-F238E27FC236}">
                <a16:creationId xmlns="" xmlns:a16="http://schemas.microsoft.com/office/drawing/2014/main" id="{EEDB049B-453B-4BA5-8A41-122D460DE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3170237"/>
            <a:ext cx="2603500" cy="1822381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8" name="Rectangle 10">
            <a:extLst>
              <a:ext uri="{FF2B5EF4-FFF2-40B4-BE49-F238E27FC236}">
                <a16:creationId xmlns="" xmlns:a16="http://schemas.microsoft.com/office/drawing/2014/main" id="{048A9C53-6BCD-4866-A53B-601FC7ED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170238"/>
            <a:ext cx="2603500" cy="1822446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7179" name="Picture 11">
            <a:extLst>
              <a:ext uri="{FF2B5EF4-FFF2-40B4-BE49-F238E27FC236}">
                <a16:creationId xmlns="" xmlns:a16="http://schemas.microsoft.com/office/drawing/2014/main" id="{0B2E8278-35E7-4AF4-9E82-353C99EF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0A16A58D-B495-4FFB-90A5-95E2DBD9E9D0}"/>
              </a:ext>
            </a:extLst>
          </p:cNvPr>
          <p:cNvSpPr txBox="1"/>
          <p:nvPr/>
        </p:nvSpPr>
        <p:spPr>
          <a:xfrm>
            <a:off x="776428" y="3240088"/>
            <a:ext cx="2446338" cy="175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MARKER</a:t>
            </a:r>
          </a:p>
          <a:p>
            <a:pPr algn="ctr"/>
            <a:endParaRPr lang="pl-PL" sz="1400" dirty="0">
              <a:noFill/>
              <a:latin typeface="Candara" panose="020E0502030303020204" pitchFamily="34" charset="0"/>
            </a:endParaRPr>
          </a:p>
          <a:p>
            <a:pPr algn="ctr"/>
            <a:r>
              <a:rPr lang="pl-PL" sz="1100" dirty="0" smtClean="0">
                <a:noFill/>
                <a:latin typeface="Candara" panose="020E0502030303020204" pitchFamily="34" charset="0"/>
              </a:rPr>
              <a:t>Anty-HCV </a:t>
            </a:r>
          </a:p>
          <a:p>
            <a:pPr algn="ctr"/>
            <a:r>
              <a:rPr lang="pl-PL" sz="1100" dirty="0" smtClean="0">
                <a:noFill/>
                <a:latin typeface="Candara" panose="020E0502030303020204" pitchFamily="34" charset="0"/>
              </a:rPr>
              <a:t>Anty-HCV (+) </a:t>
            </a:r>
            <a:r>
              <a:rPr lang="pl-PL" sz="1100" dirty="0" smtClean="0">
                <a:noFill/>
                <a:latin typeface="Calibri"/>
              </a:rPr>
              <a:t>→ HCV RNA</a:t>
            </a:r>
          </a:p>
          <a:p>
            <a:pPr algn="ctr"/>
            <a:endParaRPr lang="pl-PL" sz="1400" dirty="0">
              <a:noFill/>
              <a:latin typeface="Calibri"/>
            </a:endParaRPr>
          </a:p>
          <a:p>
            <a:pPr algn="ctr"/>
            <a:r>
              <a:rPr lang="pl-PL" sz="1400" dirty="0" err="1" smtClean="0">
                <a:noFill/>
                <a:latin typeface="Calibri"/>
              </a:rPr>
              <a:t>HCVcAg</a:t>
            </a:r>
            <a:endParaRPr lang="pl-PL" sz="1400" dirty="0" smtClean="0">
              <a:noFill/>
              <a:latin typeface="Calibri"/>
            </a:endParaRPr>
          </a:p>
          <a:p>
            <a:pPr algn="ctr"/>
            <a:endParaRPr lang="pl-PL" sz="1400" dirty="0">
              <a:solidFill>
                <a:srgbClr val="004586"/>
              </a:solidFill>
              <a:latin typeface="Calibri"/>
            </a:endParaRPr>
          </a:p>
          <a:p>
            <a:pPr algn="ctr"/>
            <a:r>
              <a:rPr lang="pl-PL" dirty="0" smtClean="0">
                <a:solidFill>
                  <a:srgbClr val="004586"/>
                </a:solidFill>
                <a:latin typeface="Calibri"/>
              </a:rPr>
              <a:t>HCV RNA</a:t>
            </a:r>
            <a:endParaRPr lang="pl-PL" sz="2400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FCDC3075-0F42-4613-A450-E9C94915ADE3}"/>
              </a:ext>
            </a:extLst>
          </p:cNvPr>
          <p:cNvSpPr txBox="1"/>
          <p:nvPr/>
        </p:nvSpPr>
        <p:spPr>
          <a:xfrm>
            <a:off x="3838096" y="3240088"/>
            <a:ext cx="2446338" cy="1666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MATERIAŁ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>
                <a:noFill/>
                <a:latin typeface="Candara" panose="020E0502030303020204" pitchFamily="34" charset="0"/>
              </a:rPr>
              <a:t>s</a:t>
            </a:r>
            <a:r>
              <a:rPr lang="pl-PL" sz="1400" dirty="0" smtClean="0">
                <a:noFill/>
                <a:latin typeface="Candara" panose="020E0502030303020204" pitchFamily="34" charset="0"/>
              </a:rPr>
              <a:t>urowica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 smtClean="0">
                <a:solidFill>
                  <a:srgbClr val="004586"/>
                </a:solidFill>
                <a:latin typeface="Candara" panose="020E0502030303020204" pitchFamily="34" charset="0"/>
              </a:rPr>
              <a:t>krew</a:t>
            </a:r>
          </a:p>
          <a:p>
            <a:pPr algn="ctr"/>
            <a:endParaRPr lang="pl-PL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 smtClean="0">
                <a:noFill/>
                <a:latin typeface="Candara" panose="020E0502030303020204" pitchFamily="34" charset="0"/>
              </a:rPr>
              <a:t>ślina</a:t>
            </a:r>
            <a:endParaRPr lang="pl-PL" dirty="0">
              <a:noFill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31363FC-E778-4B0A-9697-68C0A2C57713}"/>
              </a:ext>
            </a:extLst>
          </p:cNvPr>
          <p:cNvSpPr txBox="1"/>
          <p:nvPr/>
        </p:nvSpPr>
        <p:spPr>
          <a:xfrm>
            <a:off x="6951917" y="3240088"/>
            <a:ext cx="2446338" cy="186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MIEJSCE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>
                <a:noFill/>
                <a:latin typeface="Candara" panose="020E0502030303020204" pitchFamily="34" charset="0"/>
              </a:rPr>
              <a:t>l</a:t>
            </a:r>
            <a:r>
              <a:rPr lang="pl-PL" sz="1400" dirty="0" smtClean="0">
                <a:noFill/>
                <a:latin typeface="Candara" panose="020E0502030303020204" pitchFamily="34" charset="0"/>
              </a:rPr>
              <a:t>aboratoria (centralne)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>
                <a:solidFill>
                  <a:srgbClr val="004586"/>
                </a:solidFill>
                <a:latin typeface="Candara" panose="020E0502030303020204" pitchFamily="34" charset="0"/>
              </a:rPr>
              <a:t>s</a:t>
            </a:r>
            <a:r>
              <a:rPr lang="pl-PL" dirty="0" smtClean="0">
                <a:solidFill>
                  <a:srgbClr val="004586"/>
                </a:solidFill>
                <a:latin typeface="Candara" panose="020E0502030303020204" pitchFamily="34" charset="0"/>
              </a:rPr>
              <a:t>zybkie testy</a:t>
            </a:r>
          </a:p>
          <a:p>
            <a:pPr algn="ctr"/>
            <a:endParaRPr lang="pl-PL" sz="16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600" dirty="0" smtClean="0">
                <a:noFill/>
                <a:latin typeface="Candara" panose="020E0502030303020204" pitchFamily="34" charset="0"/>
              </a:rPr>
              <a:t>bibuły</a:t>
            </a:r>
            <a:endParaRPr lang="pl-PL" sz="1600" dirty="0">
              <a:noFill/>
              <a:latin typeface="Candara" panose="020E0502030303020204" pitchFamily="34" charset="0"/>
            </a:endParaRPr>
          </a:p>
          <a:p>
            <a:pPr algn="ctr"/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888716" y="2079227"/>
            <a:ext cx="883038" cy="911658"/>
            <a:chOff x="888716" y="2079227"/>
            <a:chExt cx="883038" cy="911658"/>
          </a:xfrm>
        </p:grpSpPr>
        <p:pic>
          <p:nvPicPr>
            <p:cNvPr id="17" name="Obraz 16" descr="Wycinek ekranu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57" y="2126298"/>
              <a:ext cx="878097" cy="864587"/>
            </a:xfrm>
            <a:prstGeom prst="rect">
              <a:avLst/>
            </a:prstGeom>
          </p:spPr>
        </p:pic>
        <p:pic>
          <p:nvPicPr>
            <p:cNvPr id="3" name="Obraz 2" descr="Wycinek ekranu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16" y="2079227"/>
              <a:ext cx="335172" cy="324000"/>
            </a:xfrm>
            <a:prstGeom prst="rect">
              <a:avLst/>
            </a:prstGeom>
          </p:spPr>
        </p:pic>
      </p:grpSp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08" y="1521925"/>
            <a:ext cx="1209844" cy="1543265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08" y="2241227"/>
            <a:ext cx="1267002" cy="495369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01" y="515786"/>
            <a:ext cx="857329" cy="1180220"/>
          </a:xfrm>
          <a:prstGeom prst="rect">
            <a:avLst/>
          </a:prstGeom>
        </p:spPr>
      </p:pic>
      <p:pic>
        <p:nvPicPr>
          <p:cNvPr id="29" name="Obraz 28" descr="Wycinek ekranu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876087"/>
            <a:ext cx="1333686" cy="1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20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80" y="2828675"/>
            <a:ext cx="969348" cy="798688"/>
          </a:xfrm>
          <a:prstGeom prst="rect">
            <a:avLst/>
          </a:prstGeom>
        </p:spPr>
      </p:pic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8" name="AutoShape 4">
            <a:extLst>
              <a:ext uri="{FF2B5EF4-FFF2-40B4-BE49-F238E27FC236}">
                <a16:creationId xmlns="" xmlns:a16="http://schemas.microsoft.com/office/drawing/2014/main" id="{87760A02-4CDD-4E98-967F-DDF2CC78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18" y="1295400"/>
            <a:ext cx="3022600" cy="287338"/>
          </a:xfrm>
          <a:custGeom>
            <a:avLst/>
            <a:gdLst>
              <a:gd name="G0" fmla="+- 8399 0 0"/>
              <a:gd name="G1" fmla="+- 7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56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7000"/>
              </a:lnSpc>
              <a:buClrTx/>
              <a:buFontTx/>
              <a:buNone/>
            </a:pPr>
            <a:endParaRPr lang="pl-PL" altLang="pl-PL" sz="1400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Obraz 22" descr="Wycinek ekranu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36" y="635695"/>
            <a:ext cx="853810" cy="548317"/>
          </a:xfrm>
          <a:prstGeom prst="rect">
            <a:avLst/>
          </a:prstGeom>
        </p:spPr>
      </p:pic>
      <p:pic>
        <p:nvPicPr>
          <p:cNvPr id="2" name="Obraz 1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32" y="943128"/>
            <a:ext cx="940827" cy="916703"/>
          </a:xfrm>
          <a:prstGeom prst="rect">
            <a:avLst/>
          </a:prstGeom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61" y="1821970"/>
            <a:ext cx="1352739" cy="895475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54" y="2387013"/>
            <a:ext cx="745730" cy="914120"/>
          </a:xfrm>
          <a:prstGeom prst="rect">
            <a:avLst/>
          </a:prstGeom>
        </p:spPr>
      </p:pic>
      <p:sp>
        <p:nvSpPr>
          <p:cNvPr id="12" name="Strzałka w prawo 11"/>
          <p:cNvSpPr/>
          <p:nvPr/>
        </p:nvSpPr>
        <p:spPr bwMode="auto">
          <a:xfrm>
            <a:off x="3168104" y="2331219"/>
            <a:ext cx="2234802" cy="900143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decentralizacja</a:t>
            </a:r>
          </a:p>
        </p:txBody>
      </p:sp>
      <p:sp>
        <p:nvSpPr>
          <p:cNvPr id="29" name="Strzałka w prawo 28"/>
          <p:cNvSpPr/>
          <p:nvPr/>
        </p:nvSpPr>
        <p:spPr bwMode="auto">
          <a:xfrm>
            <a:off x="3427952" y="1683147"/>
            <a:ext cx="2234802" cy="118346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tam gdzie są ludzie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902071" y="314389"/>
            <a:ext cx="832496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POZ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8369068" y="2596254"/>
            <a:ext cx="1423772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miejsca spotkań społeczności</a:t>
            </a:r>
            <a:endParaRPr lang="pl-PL" sz="12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7128544" y="641806"/>
            <a:ext cx="1152128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z</a:t>
            </a:r>
            <a:r>
              <a:rPr lang="pl-PL" sz="12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akłady penitencjarne</a:t>
            </a:r>
            <a:endParaRPr lang="pl-PL" sz="12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6684247" y="3238066"/>
            <a:ext cx="1152128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z</a:t>
            </a:r>
            <a:r>
              <a:rPr lang="pl-PL" sz="12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drowie seksualne</a:t>
            </a:r>
            <a:endParaRPr lang="pl-PL" sz="12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4" name="Obraz 13" descr="Wycinek ekranu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83" y="771768"/>
            <a:ext cx="743051" cy="817932"/>
          </a:xfrm>
          <a:prstGeom prst="rect">
            <a:avLst/>
          </a:prstGeom>
        </p:spPr>
      </p:pic>
      <p:sp>
        <p:nvSpPr>
          <p:cNvPr id="41" name="pole tekstowe 40"/>
          <p:cNvSpPr txBox="1"/>
          <p:nvPr/>
        </p:nvSpPr>
        <p:spPr>
          <a:xfrm>
            <a:off x="8145676" y="417815"/>
            <a:ext cx="1933362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</a:t>
            </a:r>
            <a:r>
              <a:rPr lang="pl-PL" sz="12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ddziały rehabilitacji</a:t>
            </a:r>
          </a:p>
          <a:p>
            <a:pPr algn="ctr"/>
            <a:r>
              <a:rPr lang="pl-PL" sz="12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/oddziały detoksykacyjne</a:t>
            </a:r>
            <a:endParaRPr lang="pl-PL" sz="12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Obraz 14" descr="Wycinek ekranu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99" y="1385308"/>
            <a:ext cx="935262" cy="873324"/>
          </a:xfrm>
          <a:prstGeom prst="rect">
            <a:avLst/>
          </a:prstGeom>
        </p:spPr>
      </p:pic>
      <p:sp>
        <p:nvSpPr>
          <p:cNvPr id="42" name="pole tekstowe 41"/>
          <p:cNvSpPr txBox="1"/>
          <p:nvPr/>
        </p:nvSpPr>
        <p:spPr>
          <a:xfrm>
            <a:off x="5921233" y="2168124"/>
            <a:ext cx="1152128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s</a:t>
            </a:r>
            <a:r>
              <a:rPr lang="pl-PL" sz="12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erwisy mobilne</a:t>
            </a:r>
            <a:endParaRPr lang="pl-PL" sz="12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7738741" y="3545714"/>
            <a:ext cx="1152128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</a:t>
            </a:r>
            <a:r>
              <a:rPr lang="pl-PL" sz="12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oclegownie</a:t>
            </a:r>
          </a:p>
          <a:p>
            <a:pPr algn="ctr"/>
            <a:r>
              <a:rPr lang="pl-PL" sz="12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świetlice</a:t>
            </a:r>
            <a:endParaRPr lang="pl-PL" sz="12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Obraz 17" descr="Wycinek ekranu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67" y="2827683"/>
            <a:ext cx="738217" cy="824727"/>
          </a:xfrm>
          <a:prstGeom prst="rect">
            <a:avLst/>
          </a:prstGeom>
        </p:spPr>
      </p:pic>
      <p:sp>
        <p:nvSpPr>
          <p:cNvPr id="44" name="pole tekstowe 43"/>
          <p:cNvSpPr txBox="1"/>
          <p:nvPr/>
        </p:nvSpPr>
        <p:spPr>
          <a:xfrm>
            <a:off x="5545546" y="3608346"/>
            <a:ext cx="1152128" cy="77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programy wymiany sprzętu do iniekcji </a:t>
            </a:r>
            <a:endParaRPr lang="pl-PL" sz="12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9" name="Obraz 18" descr="Wycinek ekranu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27" y="3740418"/>
            <a:ext cx="1013400" cy="876981"/>
          </a:xfrm>
          <a:prstGeom prst="rect">
            <a:avLst/>
          </a:prstGeom>
        </p:spPr>
      </p:pic>
      <p:sp>
        <p:nvSpPr>
          <p:cNvPr id="45" name="pole tekstowe 44"/>
          <p:cNvSpPr txBox="1"/>
          <p:nvPr/>
        </p:nvSpPr>
        <p:spPr>
          <a:xfrm>
            <a:off x="6768504" y="4343731"/>
            <a:ext cx="1152128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s</a:t>
            </a:r>
            <a:r>
              <a:rPr lang="pl-PL" sz="12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erwisy pomocowe</a:t>
            </a:r>
            <a:endParaRPr lang="pl-PL" sz="12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8648270" y="3917317"/>
            <a:ext cx="1152128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leczenie </a:t>
            </a:r>
            <a:r>
              <a:rPr lang="pl-PL" sz="12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substytucyjne</a:t>
            </a:r>
          </a:p>
        </p:txBody>
      </p:sp>
      <p:pic>
        <p:nvPicPr>
          <p:cNvPr id="21" name="Obraz 20" descr="Wycinek ekranu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914" y="3184123"/>
            <a:ext cx="408839" cy="698830"/>
          </a:xfrm>
          <a:prstGeom prst="rect">
            <a:avLst/>
          </a:prstGeom>
        </p:spPr>
      </p:pic>
      <p:pic>
        <p:nvPicPr>
          <p:cNvPr id="32" name="Obraz 31" descr="Wycinek ekranu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1456339"/>
            <a:ext cx="1605949" cy="874880"/>
          </a:xfrm>
          <a:prstGeom prst="rect">
            <a:avLst/>
          </a:prstGeom>
        </p:spPr>
      </p:pic>
      <p:pic>
        <p:nvPicPr>
          <p:cNvPr id="33" name="Obraz 32" descr="Wycinek ekranu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18" y="2224056"/>
            <a:ext cx="1076174" cy="1011929"/>
          </a:xfrm>
          <a:prstGeom prst="rect">
            <a:avLst/>
          </a:prstGeom>
        </p:spPr>
      </p:pic>
      <p:pic>
        <p:nvPicPr>
          <p:cNvPr id="34" name="Obraz 33" descr="Wycinek ekranu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1" y="2633404"/>
            <a:ext cx="998174" cy="119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129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24" y="170979"/>
            <a:ext cx="6048672" cy="528888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 bwMode="auto">
          <a:xfrm>
            <a:off x="2377058" y="4347443"/>
            <a:ext cx="6119638" cy="792088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0492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0" y="5279503"/>
            <a:ext cx="3235220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Wade</a:t>
            </a:r>
            <a:r>
              <a:rPr lang="pl-PL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A. (2018) </a:t>
            </a:r>
            <a:r>
              <a:rPr lang="en-US" sz="1200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Journal </a:t>
            </a:r>
            <a:r>
              <a:rPr lang="en-US" sz="1200" i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of Hepatology </a:t>
            </a:r>
            <a:r>
              <a:rPr lang="pl-PL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ol.68</a:t>
            </a:r>
            <a:endParaRPr lang="pl-PL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68" y="2771748"/>
            <a:ext cx="3234748" cy="1410019"/>
          </a:xfrm>
          <a:prstGeom prst="rect">
            <a:avLst/>
          </a:prstGeom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01" y="24661"/>
            <a:ext cx="3972878" cy="1512168"/>
          </a:xfrm>
          <a:prstGeom prst="rect">
            <a:avLst/>
          </a:prstGeom>
        </p:spPr>
      </p:pic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80" y="1683147"/>
            <a:ext cx="3312368" cy="987129"/>
          </a:xfrm>
          <a:prstGeom prst="rect">
            <a:avLst/>
          </a:prstGeom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10" y="4059412"/>
            <a:ext cx="3842882" cy="1467604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" y="819051"/>
            <a:ext cx="3972480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774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="" xmlns:a16="http://schemas.microsoft.com/office/drawing/2014/main" id="{77406106-96DD-41B0-BA69-5657C96CA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664" y="1152525"/>
            <a:ext cx="790874" cy="3482950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6" name="AutoShape 2">
            <a:extLst>
              <a:ext uri="{FF2B5EF4-FFF2-40B4-BE49-F238E27FC236}">
                <a16:creationId xmlns="" xmlns:a16="http://schemas.microsoft.com/office/drawing/2014/main" id="{769460A6-5359-4351-A437-42B20ED8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1855788"/>
            <a:ext cx="5399088" cy="2246312"/>
          </a:xfrm>
          <a:custGeom>
            <a:avLst/>
            <a:gdLst>
              <a:gd name="G0" fmla="+- 15000 0 0"/>
              <a:gd name="G1" fmla="+- 6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575"/>
              </a:spcBef>
              <a:spcAft>
                <a:spcPts val="288"/>
              </a:spcAft>
              <a:buClrTx/>
              <a:buFontTx/>
              <a:buNone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REALNA MOŻLIWOŚĆ! </a:t>
            </a:r>
            <a:endParaRPr lang="pl-PL" altLang="pl-PL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  <a:p>
            <a:pPr algn="just">
              <a:spcBef>
                <a:spcPts val="575"/>
              </a:spcBef>
              <a:spcAft>
                <a:spcPts val="288"/>
              </a:spcAft>
              <a:buClrTx/>
              <a:buFontTx/>
              <a:buNone/>
            </a:pPr>
            <a:r>
              <a:rPr lang="pl-PL" altLang="pl-PL" sz="1600" dirty="0" smtClean="0">
                <a:solidFill>
                  <a:srgbClr val="2DBCD3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• </a:t>
            </a:r>
            <a:r>
              <a:rPr lang="pl-PL" altLang="pl-PL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dostępne techniki diagnostyczne (szybkie testy w kierunku HCV RNA z krwi) </a:t>
            </a:r>
            <a:br>
              <a:rPr lang="pl-PL" altLang="pl-PL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pl-PL" altLang="pl-PL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i terapie (</a:t>
            </a:r>
            <a:r>
              <a:rPr lang="pl-PL" altLang="pl-PL" sz="1600" dirty="0" err="1" smtClean="0">
                <a:latin typeface="Candara" panose="020E0502030303020204" pitchFamily="34" charset="0"/>
                <a:cs typeface="Times New Roman" panose="02020603050405020304" pitchFamily="18" charset="0"/>
              </a:rPr>
              <a:t>pangenotypowe</a:t>
            </a:r>
            <a:r>
              <a:rPr lang="pl-PL" altLang="pl-PL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) zakażeń HCV stwarzają taką możliwość</a:t>
            </a:r>
          </a:p>
          <a:p>
            <a:pPr algn="just">
              <a:spcBef>
                <a:spcPts val="575"/>
              </a:spcBef>
              <a:spcAft>
                <a:spcPts val="288"/>
              </a:spcAft>
              <a:buClrTx/>
              <a:buFontTx/>
              <a:buNone/>
            </a:pPr>
            <a:r>
              <a:rPr lang="pl-PL" altLang="pl-PL" sz="1600" dirty="0">
                <a:solidFill>
                  <a:srgbClr val="2DBCD3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• </a:t>
            </a:r>
            <a:r>
              <a:rPr lang="pl-PL" altLang="pl-PL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metody </a:t>
            </a:r>
            <a:r>
              <a:rPr lang="pl-PL" altLang="pl-PL" sz="1600" dirty="0">
                <a:latin typeface="Candara" panose="020E0502030303020204" pitchFamily="34" charset="0"/>
                <a:cs typeface="Times New Roman" panose="02020603050405020304" pitchFamily="18" charset="0"/>
              </a:rPr>
              <a:t>naukowe potwierdzają pozytywną rolę przeniesienia </a:t>
            </a:r>
            <a:r>
              <a:rPr lang="pl-PL" altLang="pl-PL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pl-PL" altLang="pl-PL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diagnostyki </a:t>
            </a:r>
            <a:r>
              <a:rPr lang="pl-PL" altLang="pl-PL" sz="1600" dirty="0">
                <a:latin typeface="Candara" panose="020E0502030303020204" pitchFamily="34" charset="0"/>
                <a:cs typeface="Times New Roman" panose="02020603050405020304" pitchFamily="18" charset="0"/>
              </a:rPr>
              <a:t>+ terapii zakażeń HCV do miejsc spotkań </a:t>
            </a:r>
            <a:r>
              <a:rPr lang="pl-PL" altLang="pl-PL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społeczności</a:t>
            </a:r>
            <a:endParaRPr lang="pl-PL" altLang="pl-PL" sz="1600" dirty="0"/>
          </a:p>
          <a:p>
            <a:pPr algn="just">
              <a:spcBef>
                <a:spcPts val="575"/>
              </a:spcBef>
              <a:spcAft>
                <a:spcPts val="288"/>
              </a:spcAft>
              <a:buClrTx/>
              <a:buFontTx/>
              <a:buNone/>
            </a:pPr>
            <a:endParaRPr lang="pl-PL" altLang="pl-PL" sz="1600" dirty="0" smtClean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75"/>
              </a:spcBef>
              <a:spcAft>
                <a:spcPts val="288"/>
              </a:spcAft>
              <a:buClrTx/>
              <a:buFontTx/>
              <a:buNone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ALE!</a:t>
            </a:r>
          </a:p>
          <a:p>
            <a:pPr algn="just">
              <a:spcBef>
                <a:spcPts val="575"/>
              </a:spcBef>
              <a:spcAft>
                <a:spcPts val="288"/>
              </a:spcAft>
              <a:buClrTx/>
              <a:buFontTx/>
              <a:buNone/>
            </a:pPr>
            <a:r>
              <a:rPr lang="pl-PL" altLang="pl-PL" sz="1600" dirty="0" smtClean="0">
                <a:solidFill>
                  <a:srgbClr val="2DBCD3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• </a:t>
            </a:r>
            <a:r>
              <a:rPr lang="pl-PL" altLang="pl-PL" sz="1600" dirty="0" smtClean="0">
                <a:solidFill>
                  <a:schemeClr val="tx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konieczna zmiana dotychczasowego myślenia o diagnostyce i terapii zakażeń HCV </a:t>
            </a:r>
          </a:p>
          <a:p>
            <a:pPr algn="just">
              <a:spcBef>
                <a:spcPts val="575"/>
              </a:spcBef>
              <a:spcAft>
                <a:spcPts val="288"/>
              </a:spcAft>
              <a:buClrTx/>
              <a:buFontTx/>
              <a:buNone/>
            </a:pPr>
            <a:r>
              <a:rPr lang="pl-PL" altLang="pl-PL" sz="1600" dirty="0">
                <a:solidFill>
                  <a:srgbClr val="2DBCD3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• </a:t>
            </a:r>
            <a:r>
              <a:rPr lang="pl-PL" altLang="pl-PL" sz="1600" dirty="0" smtClean="0">
                <a:latin typeface="Candara" panose="020E0502030303020204" pitchFamily="34" charset="0"/>
              </a:rPr>
              <a:t>konieczna zmiana algorytmów diagnostyki zakażeń HCV -&gt; komfort wyboru </a:t>
            </a:r>
          </a:p>
          <a:p>
            <a:pPr algn="just">
              <a:spcBef>
                <a:spcPts val="575"/>
              </a:spcBef>
              <a:spcAft>
                <a:spcPts val="288"/>
              </a:spcAft>
              <a:buClrTx/>
              <a:buFontTx/>
              <a:buNone/>
            </a:pPr>
            <a:endParaRPr lang="pl-PL" altLang="pl-PL" dirty="0"/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8" name="AutoShape 4">
            <a:extLst>
              <a:ext uri="{FF2B5EF4-FFF2-40B4-BE49-F238E27FC236}">
                <a16:creationId xmlns="" xmlns:a16="http://schemas.microsoft.com/office/drawing/2014/main" id="{87760A02-4CDD-4E98-967F-DDF2CC78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295400"/>
            <a:ext cx="3022600" cy="287338"/>
          </a:xfrm>
          <a:custGeom>
            <a:avLst/>
            <a:gdLst>
              <a:gd name="G0" fmla="+- 8399 0 0"/>
              <a:gd name="G1" fmla="+- 7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56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7000"/>
              </a:lnSpc>
              <a:buClrTx/>
              <a:buFontTx/>
              <a:buNone/>
            </a:pPr>
            <a:r>
              <a:rPr lang="pl-PL" altLang="pl-PL" b="1" dirty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Zakażenie HCV → diagnostyka + terapia już na pierwszej wizycie. </a:t>
            </a:r>
          </a:p>
          <a:p>
            <a:pPr>
              <a:lnSpc>
                <a:spcPct val="97000"/>
              </a:lnSpc>
              <a:buClrTx/>
              <a:buFontTx/>
              <a:buNone/>
            </a:pPr>
            <a:r>
              <a:rPr lang="pl-PL" altLang="pl-PL" b="1" dirty="0" smtClean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Naukowe </a:t>
            </a:r>
            <a:r>
              <a:rPr lang="pl-PL" altLang="pl-PL" b="1" dirty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banialuki czy realna </a:t>
            </a:r>
            <a:r>
              <a:rPr lang="pl-PL" altLang="pl-PL" b="1" dirty="0" smtClean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możliwość?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1134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="" xmlns:a16="http://schemas.microsoft.com/office/drawing/2014/main" id="{AC760E72-3C39-4748-B62D-5925107D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720725"/>
            <a:ext cx="22733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2738249F-2CE3-4849-B61B-8104EAF94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871663"/>
            <a:ext cx="4822825" cy="1887537"/>
          </a:xfrm>
          <a:custGeom>
            <a:avLst/>
            <a:gdLst>
              <a:gd name="G0" fmla="+- 13398 0 0"/>
              <a:gd name="G1" fmla="+- 5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7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pl-PL" altLang="pl-PL" sz="3600" dirty="0"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4099" name="AutoShape 3">
            <a:extLst>
              <a:ext uri="{FF2B5EF4-FFF2-40B4-BE49-F238E27FC236}">
                <a16:creationId xmlns="" xmlns:a16="http://schemas.microsoft.com/office/drawing/2014/main" id="{A79FF724-7ED8-4F24-AB08-0B6081C75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088" y="4148137"/>
            <a:ext cx="4246563" cy="431800"/>
          </a:xfrm>
          <a:custGeom>
            <a:avLst/>
            <a:gdLst>
              <a:gd name="G0" fmla="+- 11797 0 0"/>
              <a:gd name="G1" fmla="+- 12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pl-PL" altLang="pl-PL" sz="2000" b="1" dirty="0">
              <a:solidFill>
                <a:srgbClr val="35387F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4100" name="AutoShape 4">
            <a:extLst>
              <a:ext uri="{FF2B5EF4-FFF2-40B4-BE49-F238E27FC236}">
                <a16:creationId xmlns="" xmlns:a16="http://schemas.microsoft.com/office/drawing/2014/main" id="{15478052-51D5-43C0-9908-F78E0D973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1584325"/>
            <a:ext cx="2878138" cy="214313"/>
          </a:xfrm>
          <a:custGeom>
            <a:avLst/>
            <a:gdLst>
              <a:gd name="G0" fmla="+- 7998 0 0"/>
              <a:gd name="G1" fmla="+- 5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DBC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l-PL" altLang="pl-PL" sz="1600" b="1">
                <a:solidFill>
                  <a:srgbClr val="FFFFF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DATA MIEJSCE, INNE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B73B75CF-723E-45A9-B34F-ACE9EB94A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02" name="Text Box 6">
            <a:extLst>
              <a:ext uri="{FF2B5EF4-FFF2-40B4-BE49-F238E27FC236}">
                <a16:creationId xmlns="" xmlns:a16="http://schemas.microsoft.com/office/drawing/2014/main" id="{00878FAD-4E88-4F6B-9EDC-745F2FE3D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1512888"/>
            <a:ext cx="3743325" cy="360362"/>
          </a:xfrm>
          <a:prstGeom prst="rect">
            <a:avLst/>
          </a:prstGeom>
          <a:solidFill>
            <a:srgbClr val="2DBC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dirty="0">
                <a:solidFill>
                  <a:srgbClr val="FFFFFF"/>
                </a:solidFill>
              </a:rPr>
              <a:t>26 czerwca 2019 r.</a:t>
            </a:r>
          </a:p>
        </p:txBody>
      </p:sp>
      <p:pic>
        <p:nvPicPr>
          <p:cNvPr id="4103" name="Picture 7">
            <a:extLst>
              <a:ext uri="{FF2B5EF4-FFF2-40B4-BE49-F238E27FC236}">
                <a16:creationId xmlns="" xmlns:a16="http://schemas.microsoft.com/office/drawing/2014/main" id="{2F96FD68-DBF3-4949-A7B4-B8DA1A121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6E403A39-4FA2-4141-A42B-F1F32584AB99}"/>
              </a:ext>
            </a:extLst>
          </p:cNvPr>
          <p:cNvSpPr/>
          <p:nvPr/>
        </p:nvSpPr>
        <p:spPr>
          <a:xfrm>
            <a:off x="2520950" y="2331219"/>
            <a:ext cx="5038725" cy="10369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Candara" panose="020E0502030303020204" pitchFamily="34" charset="0"/>
              </a:rPr>
              <a:t>Diagnostyka i leczenie w zakresie chorób związanych z </a:t>
            </a:r>
            <a:r>
              <a:rPr lang="pl-PL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narkotykami </a:t>
            </a:r>
            <a:endParaRPr lang="pl-PL" sz="2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>
              <a:buClrTx/>
              <a:buFontTx/>
              <a:buNone/>
            </a:pPr>
            <a:endParaRPr lang="pl-PL" altLang="pl-PL" sz="1800" dirty="0">
              <a:solidFill>
                <a:schemeClr val="tx1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7AB9F0AD-A181-47EE-87DC-1D3B30A376C9}"/>
              </a:ext>
            </a:extLst>
          </p:cNvPr>
          <p:cNvSpPr txBox="1"/>
          <p:nvPr/>
        </p:nvSpPr>
        <p:spPr>
          <a:xfrm>
            <a:off x="2808288" y="4255407"/>
            <a:ext cx="449421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b="1" dirty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d</a:t>
            </a:r>
            <a:r>
              <a:rPr lang="pl-PL" altLang="pl-PL" b="1" dirty="0" smtClean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r n o </a:t>
            </a:r>
            <a:r>
              <a:rPr lang="pl-PL" altLang="pl-PL" b="1" dirty="0" err="1" smtClean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zdr</a:t>
            </a:r>
            <a:r>
              <a:rPr lang="pl-PL" altLang="pl-PL" b="1" dirty="0" smtClean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 </a:t>
            </a:r>
            <a:r>
              <a:rPr lang="pl-PL" altLang="pl-PL" b="1" dirty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Karolina </a:t>
            </a:r>
            <a:r>
              <a:rPr lang="pl-PL" altLang="pl-PL" b="1" dirty="0" smtClean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Zakrzewska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99953" y="647651"/>
            <a:ext cx="6710636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latin typeface="Candara" panose="020E0502030303020204" pitchFamily="34" charset="0"/>
              </a:rPr>
              <a:t>VI Ogólnopolska Konferencja </a:t>
            </a:r>
            <a:endParaRPr lang="pl-PL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Candara" panose="020E0502030303020204" pitchFamily="34" charset="0"/>
              </a:rPr>
              <a:t>Narkotyki </a:t>
            </a:r>
            <a:r>
              <a:rPr lang="pl-PL" dirty="0">
                <a:solidFill>
                  <a:schemeClr val="tx1"/>
                </a:solidFill>
                <a:latin typeface="Candara" panose="020E0502030303020204" pitchFamily="34" charset="0"/>
              </a:rPr>
              <a:t>– Narkomania. Polityka, Nauka i Praktyka. </a:t>
            </a:r>
            <a:endParaRPr lang="pl-PL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Candara" panose="020E0502030303020204" pitchFamily="34" charset="0"/>
              </a:rPr>
              <a:t>Inspiracje </a:t>
            </a:r>
            <a:r>
              <a:rPr lang="pl-PL" dirty="0">
                <a:solidFill>
                  <a:schemeClr val="tx1"/>
                </a:solidFill>
                <a:latin typeface="Candara" panose="020E0502030303020204" pitchFamily="34" charset="0"/>
              </a:rPr>
              <a:t>i Perspektywy</a:t>
            </a:r>
            <a:r>
              <a:rPr lang="pl-PL" dirty="0" smtClean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  <a:endParaRPr lang="pl-P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="" xmlns:a16="http://schemas.microsoft.com/office/drawing/2014/main" id="{8696A65C-C65E-4401-8EFE-193A9F21161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71229" y="2739226"/>
            <a:ext cx="2447925" cy="71437"/>
          </a:xfrm>
          <a:prstGeom prst="rect">
            <a:avLst/>
          </a:prstGeom>
          <a:solidFill>
            <a:srgbClr val="35387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0" name="AutoShape 2">
            <a:extLst>
              <a:ext uri="{FF2B5EF4-FFF2-40B4-BE49-F238E27FC236}">
                <a16:creationId xmlns="" xmlns:a16="http://schemas.microsoft.com/office/drawing/2014/main" id="{A687D55F-7FE1-4BC7-B524-71D5E6D21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479675"/>
            <a:ext cx="4391025" cy="2414588"/>
          </a:xfrm>
          <a:custGeom>
            <a:avLst/>
            <a:gdLst>
              <a:gd name="G0" fmla="+- 12198 0 0"/>
              <a:gd name="G1" fmla="+- 671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CFA0332B-FE7B-49D6-B1EC-906D48F66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427" y="4191000"/>
            <a:ext cx="5038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pl-PL" altLang="pl-PL" sz="1300" b="1" dirty="0" smtClean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Karolina Zakrzewska</a:t>
            </a:r>
          </a:p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pl-PL" altLang="pl-PL" sz="1300" b="1" dirty="0" smtClean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kzakrzewska@pzh.gov.pl</a:t>
            </a:r>
            <a:endParaRPr lang="pl-PL" altLang="pl-PL" sz="1300" b="1" dirty="0">
              <a:solidFill>
                <a:srgbClr val="35387F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="" xmlns:a16="http://schemas.microsoft.com/office/drawing/2014/main" id="{F3F9C04C-0EA4-4120-8E26-2C3DD3FBC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2294" name="Picture 6">
            <a:extLst>
              <a:ext uri="{FF2B5EF4-FFF2-40B4-BE49-F238E27FC236}">
                <a16:creationId xmlns="" xmlns:a16="http://schemas.microsoft.com/office/drawing/2014/main" id="{B555ADEE-BD44-4D8A-8F80-4A65D7F44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845D0021-FCCE-49CE-ACF6-D8EA3ED50EDE}"/>
              </a:ext>
            </a:extLst>
          </p:cNvPr>
          <p:cNvSpPr txBox="1"/>
          <p:nvPr/>
        </p:nvSpPr>
        <p:spPr>
          <a:xfrm>
            <a:off x="2447453" y="1661353"/>
            <a:ext cx="54736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altLang="pl-PL" sz="1800" dirty="0" smtClean="0">
                <a:solidFill>
                  <a:srgbClr val="35387F"/>
                </a:solidFill>
                <a:latin typeface="Candara" panose="020E0502030303020204" pitchFamily="34" charset="0"/>
              </a:rPr>
              <a:t>Dziękuję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908235"/>
            <a:ext cx="2048256" cy="307238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47" y="537369"/>
            <a:ext cx="3400000" cy="3638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="" xmlns:a16="http://schemas.microsoft.com/office/drawing/2014/main" id="{AC760E72-3C39-4748-B62D-5925107D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720725"/>
            <a:ext cx="22733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2738249F-2CE3-4849-B61B-8104EAF94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871663"/>
            <a:ext cx="4822825" cy="1887537"/>
          </a:xfrm>
          <a:custGeom>
            <a:avLst/>
            <a:gdLst>
              <a:gd name="G0" fmla="+- 13398 0 0"/>
              <a:gd name="G1" fmla="+- 5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7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pl-PL" altLang="pl-PL" sz="3600" dirty="0"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4099" name="AutoShape 3">
            <a:extLst>
              <a:ext uri="{FF2B5EF4-FFF2-40B4-BE49-F238E27FC236}">
                <a16:creationId xmlns="" xmlns:a16="http://schemas.microsoft.com/office/drawing/2014/main" id="{A79FF724-7ED8-4F24-AB08-0B6081C75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088" y="4148137"/>
            <a:ext cx="4246563" cy="431800"/>
          </a:xfrm>
          <a:custGeom>
            <a:avLst/>
            <a:gdLst>
              <a:gd name="G0" fmla="+- 11797 0 0"/>
              <a:gd name="G1" fmla="+- 12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pl-PL" altLang="pl-PL" sz="2000" b="1" dirty="0">
              <a:solidFill>
                <a:srgbClr val="35387F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4100" name="AutoShape 4">
            <a:extLst>
              <a:ext uri="{FF2B5EF4-FFF2-40B4-BE49-F238E27FC236}">
                <a16:creationId xmlns="" xmlns:a16="http://schemas.microsoft.com/office/drawing/2014/main" id="{15478052-51D5-43C0-9908-F78E0D973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1584325"/>
            <a:ext cx="2878138" cy="214313"/>
          </a:xfrm>
          <a:custGeom>
            <a:avLst/>
            <a:gdLst>
              <a:gd name="G0" fmla="+- 7998 0 0"/>
              <a:gd name="G1" fmla="+- 5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DBC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l-PL" altLang="pl-PL" sz="1600" b="1">
                <a:solidFill>
                  <a:srgbClr val="FFFFF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DATA MIEJSCE, INNE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B73B75CF-723E-45A9-B34F-ACE9EB94A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02" name="Text Box 6">
            <a:extLst>
              <a:ext uri="{FF2B5EF4-FFF2-40B4-BE49-F238E27FC236}">
                <a16:creationId xmlns="" xmlns:a16="http://schemas.microsoft.com/office/drawing/2014/main" id="{00878FAD-4E88-4F6B-9EDC-745F2FE3D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1512888"/>
            <a:ext cx="3743325" cy="360362"/>
          </a:xfrm>
          <a:prstGeom prst="rect">
            <a:avLst/>
          </a:prstGeom>
          <a:solidFill>
            <a:srgbClr val="2DBC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dirty="0">
                <a:solidFill>
                  <a:srgbClr val="FFFFFF"/>
                </a:solidFill>
              </a:rPr>
              <a:t>26 czerwca 2019 r.</a:t>
            </a:r>
          </a:p>
        </p:txBody>
      </p:sp>
      <p:pic>
        <p:nvPicPr>
          <p:cNvPr id="4103" name="Picture 7">
            <a:extLst>
              <a:ext uri="{FF2B5EF4-FFF2-40B4-BE49-F238E27FC236}">
                <a16:creationId xmlns="" xmlns:a16="http://schemas.microsoft.com/office/drawing/2014/main" id="{2F96FD68-DBF3-4949-A7B4-B8DA1A121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6E403A39-4FA2-4141-A42B-F1F32584AB99}"/>
              </a:ext>
            </a:extLst>
          </p:cNvPr>
          <p:cNvSpPr/>
          <p:nvPr/>
        </p:nvSpPr>
        <p:spPr>
          <a:xfrm>
            <a:off x="-1" y="2331219"/>
            <a:ext cx="10080625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Zakażenie HCV </a:t>
            </a:r>
            <a:r>
              <a:rPr lang="pl-PL" sz="2400" dirty="0">
                <a:solidFill>
                  <a:schemeClr val="tx1"/>
                </a:solidFill>
                <a:latin typeface="Candara" panose="020E0502030303020204" pitchFamily="34" charset="0"/>
                <a:cs typeface="Courier New"/>
              </a:rPr>
              <a:t>→</a:t>
            </a:r>
            <a:r>
              <a:rPr lang="pl-PL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diagnostyka + terapia już na pierwszej wizycie. </a:t>
            </a:r>
          </a:p>
          <a:p>
            <a:pPr algn="ctr"/>
            <a:endParaRPr lang="pl-PL" sz="2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Candara" panose="020E0502030303020204" pitchFamily="34" charset="0"/>
              </a:rPr>
              <a:t>Naukowe </a:t>
            </a:r>
            <a:r>
              <a:rPr lang="pl-PL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banialuki czy realna możliwość</a:t>
            </a:r>
          </a:p>
          <a:p>
            <a:pPr algn="ctr">
              <a:buClrTx/>
              <a:buFontTx/>
              <a:buNone/>
            </a:pPr>
            <a:endParaRPr lang="pl-PL" altLang="pl-PL" sz="1800" dirty="0">
              <a:solidFill>
                <a:schemeClr val="tx1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7AB9F0AD-A181-47EE-87DC-1D3B30A376C9}"/>
              </a:ext>
            </a:extLst>
          </p:cNvPr>
          <p:cNvSpPr txBox="1"/>
          <p:nvPr/>
        </p:nvSpPr>
        <p:spPr>
          <a:xfrm>
            <a:off x="2808288" y="4255407"/>
            <a:ext cx="449421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b="1" dirty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d</a:t>
            </a:r>
            <a:r>
              <a:rPr lang="pl-PL" altLang="pl-PL" b="1" dirty="0" smtClean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r n o </a:t>
            </a:r>
            <a:r>
              <a:rPr lang="pl-PL" altLang="pl-PL" b="1" dirty="0" err="1" smtClean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zdr</a:t>
            </a:r>
            <a:r>
              <a:rPr lang="pl-PL" altLang="pl-PL" b="1" dirty="0" smtClean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 </a:t>
            </a:r>
            <a:r>
              <a:rPr lang="pl-PL" altLang="pl-PL" b="1" dirty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Karolina </a:t>
            </a:r>
            <a:r>
              <a:rPr lang="pl-PL" altLang="pl-PL" b="1" dirty="0" smtClean="0">
                <a:solidFill>
                  <a:srgbClr val="35387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Zakrzewska</a:t>
            </a:r>
            <a:endParaRPr lang="pl-PL" dirty="0"/>
          </a:p>
        </p:txBody>
      </p:sp>
      <p:pic>
        <p:nvPicPr>
          <p:cNvPr id="13314" name="Picture 2" descr="C:\Users\kzakrzewska\AppData\Local\Microsoft\Windows\Temporary Internet Files\Content.IE5\MHLOIZJ4\1200px-Question_mark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5" y="2783523"/>
            <a:ext cx="482194" cy="8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1799953" y="647651"/>
            <a:ext cx="6710636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latin typeface="Candara" panose="020E0502030303020204" pitchFamily="34" charset="0"/>
              </a:rPr>
              <a:t>VI Ogólnopolska Konferencja </a:t>
            </a:r>
            <a:endParaRPr lang="pl-PL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Candara" panose="020E0502030303020204" pitchFamily="34" charset="0"/>
              </a:rPr>
              <a:t>Narkotyki </a:t>
            </a:r>
            <a:r>
              <a:rPr lang="pl-PL" dirty="0">
                <a:solidFill>
                  <a:schemeClr val="tx1"/>
                </a:solidFill>
                <a:latin typeface="Candara" panose="020E0502030303020204" pitchFamily="34" charset="0"/>
              </a:rPr>
              <a:t>– Narkomania. Polityka, Nauka i Praktyka. </a:t>
            </a:r>
            <a:endParaRPr lang="pl-PL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Candara" panose="020E0502030303020204" pitchFamily="34" charset="0"/>
              </a:rPr>
              <a:t>Inspiracje </a:t>
            </a:r>
            <a:r>
              <a:rPr lang="pl-PL" dirty="0">
                <a:solidFill>
                  <a:schemeClr val="tx1"/>
                </a:solidFill>
                <a:latin typeface="Candara" panose="020E0502030303020204" pitchFamily="34" charset="0"/>
              </a:rPr>
              <a:t>i Perspektywy</a:t>
            </a:r>
            <a:r>
              <a:rPr lang="pl-PL" dirty="0" smtClean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  <a:endParaRPr lang="pl-P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81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8" name="AutoShape 4">
            <a:extLst>
              <a:ext uri="{FF2B5EF4-FFF2-40B4-BE49-F238E27FC236}">
                <a16:creationId xmlns="" xmlns:a16="http://schemas.microsoft.com/office/drawing/2014/main" id="{87760A02-4CDD-4E98-967F-DDF2CC78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295400"/>
            <a:ext cx="3022600" cy="287338"/>
          </a:xfrm>
          <a:custGeom>
            <a:avLst/>
            <a:gdLst>
              <a:gd name="G0" fmla="+- 8399 0 0"/>
              <a:gd name="G1" fmla="+- 7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56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7000"/>
              </a:lnSpc>
              <a:buClrTx/>
              <a:buFontTx/>
              <a:buNone/>
            </a:pPr>
            <a:endParaRPr lang="pl-PL" altLang="pl-PL" sz="1400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17" y="-28029"/>
            <a:ext cx="3634815" cy="557157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60392" y="132140"/>
            <a:ext cx="2572407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/>
                </a:solidFill>
                <a:latin typeface="Candara" panose="020E0502030303020204" pitchFamily="34" charset="0"/>
              </a:rPr>
              <a:t>Rekomendacje Grupy </a:t>
            </a: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Roboczej 2012/2013:</a:t>
            </a:r>
            <a:b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KIDL, NIZP–PZH, PTW, </a:t>
            </a:r>
            <a:r>
              <a:rPr lang="pl-PL" sz="10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IHiT</a:t>
            </a: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, PTDL, PGE </a:t>
            </a:r>
            <a:r>
              <a:rPr lang="pl-PL" sz="1000" dirty="0">
                <a:solidFill>
                  <a:schemeClr val="tx1"/>
                </a:solidFill>
                <a:latin typeface="Candara" panose="020E0502030303020204" pitchFamily="34" charset="0"/>
              </a:rPr>
              <a:t>HCV</a:t>
            </a:r>
          </a:p>
        </p:txBody>
      </p:sp>
    </p:spTree>
    <p:extLst>
      <p:ext uri="{BB962C8B-B14F-4D97-AF65-F5344CB8AC3E}">
        <p14:creationId xmlns:p14="http://schemas.microsoft.com/office/powerpoint/2010/main" val="18437498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8" name="AutoShape 4">
            <a:extLst>
              <a:ext uri="{FF2B5EF4-FFF2-40B4-BE49-F238E27FC236}">
                <a16:creationId xmlns="" xmlns:a16="http://schemas.microsoft.com/office/drawing/2014/main" id="{87760A02-4CDD-4E98-967F-DDF2CC78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295400"/>
            <a:ext cx="3022600" cy="287338"/>
          </a:xfrm>
          <a:custGeom>
            <a:avLst/>
            <a:gdLst>
              <a:gd name="G0" fmla="+- 8399 0 0"/>
              <a:gd name="G1" fmla="+- 7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56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7000"/>
              </a:lnSpc>
              <a:buClrTx/>
              <a:buFontTx/>
              <a:buNone/>
            </a:pPr>
            <a:endParaRPr lang="pl-PL" altLang="pl-PL" sz="1400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17" y="-28029"/>
            <a:ext cx="3634815" cy="557157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60392" y="132140"/>
            <a:ext cx="2572407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/>
                </a:solidFill>
                <a:latin typeface="Candara" panose="020E0502030303020204" pitchFamily="34" charset="0"/>
              </a:rPr>
              <a:t>Rekomendacje Grupy </a:t>
            </a: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Roboczej 2012/2013:</a:t>
            </a:r>
            <a:b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KIDL, NIZP–PZH, PTW, </a:t>
            </a:r>
            <a:r>
              <a:rPr lang="pl-PL" sz="10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IHiT</a:t>
            </a: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, PTDL, PGE </a:t>
            </a:r>
            <a:r>
              <a:rPr lang="pl-PL" sz="1000" dirty="0">
                <a:solidFill>
                  <a:schemeClr val="tx1"/>
                </a:solidFill>
                <a:latin typeface="Candara" panose="020E0502030303020204" pitchFamily="34" charset="0"/>
              </a:rPr>
              <a:t>HCV</a:t>
            </a:r>
          </a:p>
        </p:txBody>
      </p:sp>
      <p:pic>
        <p:nvPicPr>
          <p:cNvPr id="12290" name="Picture 2" descr="C:\Users\kzakrzewska\AppData\Local\Microsoft\Windows\Temporary Internet Files\Content.IE5\STE1K2A3\1_number_black_and_white.svg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321422"/>
            <a:ext cx="731723" cy="7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zakrzewska\AppData\Local\Microsoft\Windows\Temporary Internet Files\Content.IE5\STE1K2A3\1025px-Santiago_de_Chile_L2.svg[1].pn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3051299"/>
            <a:ext cx="749531" cy="7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540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78" y="1279525"/>
            <a:ext cx="1548158" cy="1455738"/>
          </a:xfrm>
          <a:prstGeom prst="rect">
            <a:avLst/>
          </a:prstGeom>
        </p:spPr>
      </p:pic>
      <p:pic>
        <p:nvPicPr>
          <p:cNvPr id="21" name="Obraz 20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40" y="1251099"/>
            <a:ext cx="1221159" cy="1463076"/>
          </a:xfrm>
          <a:prstGeom prst="rect">
            <a:avLst/>
          </a:prstGeom>
        </p:spPr>
      </p:pic>
      <p:sp>
        <p:nvSpPr>
          <p:cNvPr id="7169" name="AutoShape 1">
            <a:extLst>
              <a:ext uri="{FF2B5EF4-FFF2-40B4-BE49-F238E27FC236}">
                <a16:creationId xmlns="" xmlns:a16="http://schemas.microsoft.com/office/drawing/2014/main" id="{B85DF85F-F396-412A-9DC5-93417030B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2" name="AutoShape 4">
            <a:extLst>
              <a:ext uri="{FF2B5EF4-FFF2-40B4-BE49-F238E27FC236}">
                <a16:creationId xmlns="" xmlns:a16="http://schemas.microsoft.com/office/drawing/2014/main" id="{B192CFA5-753E-447A-B520-B8EC74B6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3240088"/>
            <a:ext cx="2446337" cy="1443037"/>
          </a:xfrm>
          <a:custGeom>
            <a:avLst/>
            <a:gdLst>
              <a:gd name="G0" fmla="+- 6797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55F08535-5B69-43EC-A2BA-6CA889B7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3170238"/>
            <a:ext cx="2603500" cy="1581150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5" name="AutoShape 7">
            <a:extLst>
              <a:ext uri="{FF2B5EF4-FFF2-40B4-BE49-F238E27FC236}">
                <a16:creationId xmlns="" xmlns:a16="http://schemas.microsoft.com/office/drawing/2014/main" id="{AE23AFB8-1EDE-44C6-A9C0-04C890E2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3240088"/>
            <a:ext cx="2446338" cy="1443037"/>
          </a:xfrm>
          <a:custGeom>
            <a:avLst/>
            <a:gdLst>
              <a:gd name="G0" fmla="+- 6798 0 0"/>
              <a:gd name="G1" fmla="+- 401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endParaRPr lang="pl-PL" altLang="pl-PL" sz="1400" dirty="0">
              <a:solidFill>
                <a:srgbClr val="004586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="" xmlns:a16="http://schemas.microsoft.com/office/drawing/2014/main" id="{6A04A731-137D-46A6-9547-524DC12F8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7" name="Rectangle 9">
            <a:extLst>
              <a:ext uri="{FF2B5EF4-FFF2-40B4-BE49-F238E27FC236}">
                <a16:creationId xmlns="" xmlns:a16="http://schemas.microsoft.com/office/drawing/2014/main" id="{EEDB049B-453B-4BA5-8A41-122D460DE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3170238"/>
            <a:ext cx="2603500" cy="1581150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8" name="Rectangle 10">
            <a:extLst>
              <a:ext uri="{FF2B5EF4-FFF2-40B4-BE49-F238E27FC236}">
                <a16:creationId xmlns="" xmlns:a16="http://schemas.microsoft.com/office/drawing/2014/main" id="{048A9C53-6BCD-4866-A53B-601FC7ED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170238"/>
            <a:ext cx="2603500" cy="1581150"/>
          </a:xfrm>
          <a:prstGeom prst="rect">
            <a:avLst/>
          </a:prstGeom>
          <a:noFill/>
          <a:ln w="12600" cap="flat">
            <a:solidFill>
              <a:srgbClr val="2DBC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7179" name="Picture 11">
            <a:extLst>
              <a:ext uri="{FF2B5EF4-FFF2-40B4-BE49-F238E27FC236}">
                <a16:creationId xmlns="" xmlns:a16="http://schemas.microsoft.com/office/drawing/2014/main" id="{0B2E8278-35E7-4AF4-9E82-353C99EF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0A16A58D-B495-4FFB-90A5-95E2DBD9E9D0}"/>
              </a:ext>
            </a:extLst>
          </p:cNvPr>
          <p:cNvSpPr txBox="1"/>
          <p:nvPr/>
        </p:nvSpPr>
        <p:spPr>
          <a:xfrm>
            <a:off x="776428" y="3240088"/>
            <a:ext cx="244633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MARKER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Anty-HCV </a:t>
            </a:r>
          </a:p>
          <a:p>
            <a:pPr algn="ctr"/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Anty-HCV (+) </a:t>
            </a:r>
            <a:r>
              <a:rPr lang="pl-PL" sz="1400" dirty="0" smtClean="0">
                <a:solidFill>
                  <a:srgbClr val="004586"/>
                </a:solidFill>
                <a:latin typeface="Calibri"/>
              </a:rPr>
              <a:t>→ HCV RNA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FCDC3075-0F42-4613-A450-E9C94915ADE3}"/>
              </a:ext>
            </a:extLst>
          </p:cNvPr>
          <p:cNvSpPr txBox="1"/>
          <p:nvPr/>
        </p:nvSpPr>
        <p:spPr>
          <a:xfrm>
            <a:off x="3838096" y="3240088"/>
            <a:ext cx="244633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MATERIAŁ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surowica</a:t>
            </a:r>
            <a:endParaRPr lang="pl-PL" sz="1400" dirty="0"/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31363FC-E778-4B0A-9697-68C0A2C57713}"/>
              </a:ext>
            </a:extLst>
          </p:cNvPr>
          <p:cNvSpPr txBox="1"/>
          <p:nvPr/>
        </p:nvSpPr>
        <p:spPr>
          <a:xfrm>
            <a:off x="6951917" y="3240088"/>
            <a:ext cx="244633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004586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MIEJSCE</a:t>
            </a:r>
          </a:p>
          <a:p>
            <a:pPr algn="ctr"/>
            <a:endParaRPr lang="pl-PL" sz="1400" dirty="0">
              <a:solidFill>
                <a:srgbClr val="004586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1400" dirty="0">
                <a:solidFill>
                  <a:srgbClr val="004586"/>
                </a:solidFill>
                <a:latin typeface="Candara" panose="020E0502030303020204" pitchFamily="34" charset="0"/>
              </a:rPr>
              <a:t>l</a:t>
            </a:r>
            <a:r>
              <a:rPr lang="pl-PL" sz="1400" dirty="0" smtClean="0">
                <a:solidFill>
                  <a:srgbClr val="004586"/>
                </a:solidFill>
                <a:latin typeface="Candara" panose="020E0502030303020204" pitchFamily="34" charset="0"/>
              </a:rPr>
              <a:t>aboratoria (centralne)</a:t>
            </a:r>
            <a:endParaRPr lang="pl-PL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5" y="1250608"/>
            <a:ext cx="1561309" cy="15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47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8" name="AutoShape 4">
            <a:extLst>
              <a:ext uri="{FF2B5EF4-FFF2-40B4-BE49-F238E27FC236}">
                <a16:creationId xmlns="" xmlns:a16="http://schemas.microsoft.com/office/drawing/2014/main" id="{87760A02-4CDD-4E98-967F-DDF2CC78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295400"/>
            <a:ext cx="3022600" cy="287338"/>
          </a:xfrm>
          <a:custGeom>
            <a:avLst/>
            <a:gdLst>
              <a:gd name="G0" fmla="+- 8399 0 0"/>
              <a:gd name="G1" fmla="+- 7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56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7000"/>
              </a:lnSpc>
              <a:buClrTx/>
              <a:buFontTx/>
              <a:buNone/>
            </a:pPr>
            <a:endParaRPr lang="pl-PL" altLang="pl-PL" sz="1400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17" y="-28029"/>
            <a:ext cx="3634815" cy="557157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60392" y="132140"/>
            <a:ext cx="2572407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/>
                </a:solidFill>
                <a:latin typeface="Candara" panose="020E0502030303020204" pitchFamily="34" charset="0"/>
              </a:rPr>
              <a:t>Rekomendacje Grupy </a:t>
            </a: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Roboczej 2012/2013:</a:t>
            </a:r>
            <a:b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KIDL, NIZP–PZH, PTW, </a:t>
            </a:r>
            <a:r>
              <a:rPr lang="pl-PL" sz="10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IHiT</a:t>
            </a: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, PTDL, PGE </a:t>
            </a:r>
            <a:r>
              <a:rPr lang="pl-PL" sz="1000" dirty="0">
                <a:solidFill>
                  <a:schemeClr val="tx1"/>
                </a:solidFill>
                <a:latin typeface="Candara" panose="020E0502030303020204" pitchFamily="34" charset="0"/>
              </a:rPr>
              <a:t>HCV</a:t>
            </a:r>
          </a:p>
        </p:txBody>
      </p:sp>
    </p:spTree>
    <p:extLst>
      <p:ext uri="{BB962C8B-B14F-4D97-AF65-F5344CB8AC3E}">
        <p14:creationId xmlns:p14="http://schemas.microsoft.com/office/powerpoint/2010/main" val="1998770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265CC57-805A-41A7-9BFC-040F266F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8" name="AutoShape 4">
            <a:extLst>
              <a:ext uri="{FF2B5EF4-FFF2-40B4-BE49-F238E27FC236}">
                <a16:creationId xmlns="" xmlns:a16="http://schemas.microsoft.com/office/drawing/2014/main" id="{87760A02-4CDD-4E98-967F-DDF2CC78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295400"/>
            <a:ext cx="3022600" cy="287338"/>
          </a:xfrm>
          <a:custGeom>
            <a:avLst/>
            <a:gdLst>
              <a:gd name="G0" fmla="+- 8399 0 0"/>
              <a:gd name="G1" fmla="+- 7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56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7000"/>
              </a:lnSpc>
              <a:buClrTx/>
              <a:buFontTx/>
              <a:buNone/>
            </a:pPr>
            <a:endParaRPr lang="pl-PL" altLang="pl-PL" sz="1400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653D0F2D-2496-434B-9AB5-24E1195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17" y="-28029"/>
            <a:ext cx="3634815" cy="557157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60392" y="132140"/>
            <a:ext cx="2572407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/>
                </a:solidFill>
                <a:latin typeface="Candara" panose="020E0502030303020204" pitchFamily="34" charset="0"/>
              </a:rPr>
              <a:t>Rekomendacje Grupy </a:t>
            </a: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Roboczej 2012/2013:</a:t>
            </a:r>
            <a:b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KIDL, NIZP–PZH, PTW, </a:t>
            </a:r>
            <a:r>
              <a:rPr lang="pl-PL" sz="10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IHiT</a:t>
            </a:r>
            <a:r>
              <a:rPr lang="pl-PL" sz="1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, PTDL, PGE </a:t>
            </a:r>
            <a:r>
              <a:rPr lang="pl-PL" sz="1000" dirty="0">
                <a:solidFill>
                  <a:schemeClr val="tx1"/>
                </a:solidFill>
                <a:latin typeface="Candara" panose="020E0502030303020204" pitchFamily="34" charset="0"/>
              </a:rPr>
              <a:t>HCV</a:t>
            </a:r>
          </a:p>
        </p:txBody>
      </p:sp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118019"/>
            <a:ext cx="560573" cy="360000"/>
          </a:xfrm>
          <a:prstGeom prst="rect">
            <a:avLst/>
          </a:prstGeom>
        </p:spPr>
      </p:pic>
      <p:pic>
        <p:nvPicPr>
          <p:cNvPr id="17" name="Obraz 16" descr="Wycinek ekranu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7" y="2834319"/>
            <a:ext cx="660824" cy="360000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4132672" y="3771379"/>
            <a:ext cx="648000" cy="648000"/>
            <a:chOff x="6293160" y="4610232"/>
            <a:chExt cx="829036" cy="847190"/>
          </a:xfrm>
        </p:grpSpPr>
        <p:pic>
          <p:nvPicPr>
            <p:cNvPr id="4" name="Obraz 3" descr="Wycinek ekranu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160" y="4610232"/>
              <a:ext cx="829036" cy="847190"/>
            </a:xfrm>
            <a:prstGeom prst="rect">
              <a:avLst/>
            </a:prstGeom>
          </p:spPr>
        </p:pic>
        <p:sp>
          <p:nvSpPr>
            <p:cNvPr id="5" name="pole tekstowe 4"/>
            <p:cNvSpPr txBox="1"/>
            <p:nvPr/>
          </p:nvSpPr>
          <p:spPr>
            <a:xfrm>
              <a:off x="6358917" y="4779491"/>
              <a:ext cx="657942" cy="232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600" dirty="0" smtClean="0">
                  <a:solidFill>
                    <a:schemeClr val="tx1"/>
                  </a:solidFill>
                </a:rPr>
                <a:t>diagnoza</a:t>
              </a:r>
              <a:endParaRPr lang="pl-PL" sz="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Obraz 26" descr="Wycinek ekranu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7" y="3195411"/>
            <a:ext cx="390617" cy="468000"/>
          </a:xfrm>
          <a:prstGeom prst="rect">
            <a:avLst/>
          </a:prstGeom>
        </p:spPr>
      </p:pic>
      <p:pic>
        <p:nvPicPr>
          <p:cNvPr id="28" name="Obraz 27" descr="Wycinek ekranu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12" y="3231363"/>
            <a:ext cx="421141" cy="3960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612747" y="117023"/>
            <a:ext cx="1225015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  <a:buClrTx/>
              <a:buFontTx/>
              <a:buNone/>
            </a:pPr>
            <a:r>
              <a:rPr lang="pl-PL" altLang="pl-PL" b="1" dirty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w</a:t>
            </a:r>
            <a:r>
              <a:rPr lang="pl-PL" altLang="pl-PL" b="1" dirty="0" smtClean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izyta nr 1</a:t>
            </a:r>
            <a:endParaRPr lang="pl-PL" altLang="pl-PL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pic>
        <p:nvPicPr>
          <p:cNvPr id="30" name="Obraz 29" descr="Wycinek ekranu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84" y="603027"/>
            <a:ext cx="390617" cy="468000"/>
          </a:xfrm>
          <a:prstGeom prst="rect">
            <a:avLst/>
          </a:prstGeom>
        </p:spPr>
      </p:pic>
      <p:pic>
        <p:nvPicPr>
          <p:cNvPr id="31" name="Obraz 30" descr="Wycinek ekranu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69" y="638979"/>
            <a:ext cx="421141" cy="396000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2629506" y="242987"/>
            <a:ext cx="1258678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  <a:buClrTx/>
              <a:buFontTx/>
              <a:buNone/>
            </a:pPr>
            <a:r>
              <a:rPr lang="pl-PL" altLang="pl-PL" b="1" dirty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w</a:t>
            </a:r>
            <a:r>
              <a:rPr lang="pl-PL" altLang="pl-PL" b="1" dirty="0" smtClean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izyta nr 2</a:t>
            </a:r>
            <a:endParaRPr lang="pl-PL" altLang="pl-PL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2596716" y="631244"/>
            <a:ext cx="1257075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  <a:buClrTx/>
              <a:buFontTx/>
              <a:buNone/>
            </a:pPr>
            <a:r>
              <a:rPr lang="pl-PL" altLang="pl-PL" b="1" dirty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w</a:t>
            </a:r>
            <a:r>
              <a:rPr lang="pl-PL" altLang="pl-PL" b="1" dirty="0" smtClean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izyta nr 3</a:t>
            </a:r>
            <a:endParaRPr lang="pl-PL" altLang="pl-PL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2632567" y="2763267"/>
            <a:ext cx="1271502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  <a:buClrTx/>
              <a:buFontTx/>
              <a:buNone/>
            </a:pPr>
            <a:r>
              <a:rPr lang="pl-PL" altLang="pl-PL" b="1" dirty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w</a:t>
            </a:r>
            <a:r>
              <a:rPr lang="pl-PL" altLang="pl-PL" b="1" dirty="0" smtClean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izyta nr 4</a:t>
            </a:r>
            <a:endParaRPr lang="pl-PL" altLang="pl-PL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2632567" y="3267323"/>
            <a:ext cx="1257075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  <a:buClrTx/>
              <a:buFontTx/>
              <a:buNone/>
            </a:pPr>
            <a:r>
              <a:rPr lang="pl-PL" altLang="pl-PL" b="1" dirty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w</a:t>
            </a:r>
            <a:r>
              <a:rPr lang="pl-PL" altLang="pl-PL" b="1" dirty="0" smtClean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izyta nr 5</a:t>
            </a:r>
            <a:endParaRPr lang="pl-PL" altLang="pl-PL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pic>
        <p:nvPicPr>
          <p:cNvPr id="36" name="Obraz 35" descr="Wycinek ekranu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39" y="117023"/>
            <a:ext cx="660824" cy="360000"/>
          </a:xfrm>
          <a:prstGeom prst="rect">
            <a:avLst/>
          </a:prstGeom>
        </p:spPr>
      </p:pic>
      <p:sp>
        <p:nvSpPr>
          <p:cNvPr id="37" name="Prostokąt 36"/>
          <p:cNvSpPr/>
          <p:nvPr/>
        </p:nvSpPr>
        <p:spPr>
          <a:xfrm>
            <a:off x="2631109" y="3771379"/>
            <a:ext cx="1269899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  <a:buClrTx/>
              <a:buFontTx/>
              <a:buNone/>
            </a:pPr>
            <a:r>
              <a:rPr lang="pl-PL" altLang="pl-PL" b="1" dirty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w</a:t>
            </a:r>
            <a:r>
              <a:rPr lang="pl-PL" altLang="pl-PL" b="1" dirty="0" smtClean="0">
                <a:solidFill>
                  <a:srgbClr val="353870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izyta nr 6</a:t>
            </a:r>
            <a:endParaRPr lang="pl-PL" altLang="pl-PL" b="1" dirty="0">
              <a:solidFill>
                <a:srgbClr val="353870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9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7476</TotalTime>
  <Words>637</Words>
  <Application>Microsoft Office PowerPoint</Application>
  <PresentationFormat>Niestandardowy</PresentationFormat>
  <Paragraphs>259</Paragraphs>
  <Slides>30</Slides>
  <Notes>30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Zakrzewska Karolina</cp:lastModifiedBy>
  <cp:revision>103</cp:revision>
  <cp:lastPrinted>1601-01-01T00:00:00Z</cp:lastPrinted>
  <dcterms:created xsi:type="dcterms:W3CDTF">2018-09-14T14:25:05Z</dcterms:created>
  <dcterms:modified xsi:type="dcterms:W3CDTF">2019-07-29T13:34:37Z</dcterms:modified>
</cp:coreProperties>
</file>