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4" r:id="rId16"/>
    <p:sldId id="275" r:id="rId17"/>
    <p:sldId id="276" r:id="rId18"/>
    <p:sldId id="273" r:id="rId19"/>
    <p:sldId id="279" r:id="rId20"/>
    <p:sldId id="277" r:id="rId21"/>
    <p:sldId id="278" r:id="rId22"/>
    <p:sldId id="25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2" d="100"/>
          <a:sy n="142" d="100"/>
        </p:scale>
        <p:origin x="-648" y="-108"/>
      </p:cViewPr>
      <p:guideLst>
        <p:guide orient="horz" pos="1620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1750"/>
            <a:ext cx="7772400" cy="80043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8850"/>
            <a:ext cx="6400800" cy="7502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0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1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9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2036"/>
            <a:ext cx="7772400" cy="80043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9135"/>
            <a:ext cx="6400800" cy="75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4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2036"/>
            <a:ext cx="7772400" cy="80043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9135"/>
            <a:ext cx="6400800" cy="75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1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8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1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1A6C-9975-264A-B160-A5266BB14D09}" type="slidenum">
              <a:rPr lang="en-US" smtClean="0"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4679"/>
            <a:ext cx="4725666" cy="227203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FFFFFF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99538"/>
            <a:ext cx="472566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4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2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75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1A6C-9975-264A-B160-A5266BB14D09}" type="slidenum">
              <a:rPr lang="en-US" smtClean="0"/>
              <a:pPr/>
              <a:t>‹#›</a:t>
            </a:fld>
            <a:r>
              <a:rPr lang="en-US" dirty="0" smtClean="0"/>
              <a:t>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50" r:id="rId4"/>
    <p:sldLayoutId id="2147483651" r:id="rId5"/>
    <p:sldLayoutId id="2147483658" r:id="rId6"/>
    <p:sldLayoutId id="2147483659" r:id="rId7"/>
    <p:sldLayoutId id="2147483664" r:id="rId8"/>
    <p:sldLayoutId id="2147483660" r:id="rId9"/>
    <p:sldLayoutId id="2147483665" r:id="rId10"/>
    <p:sldLayoutId id="2147483661" r:id="rId11"/>
    <p:sldLayoutId id="2147483666" r:id="rId12"/>
    <p:sldLayoutId id="2147483662" r:id="rId13"/>
    <p:sldLayoutId id="2147483667" r:id="rId14"/>
    <p:sldLayoutId id="2147483663" r:id="rId15"/>
    <p:sldLayoutId id="2147483668" r:id="rId16"/>
    <p:sldLayoutId id="2147483654" r:id="rId17"/>
    <p:sldLayoutId id="2147483655" r:id="rId18"/>
    <p:sldLayoutId id="2147483657" r:id="rId19"/>
    <p:sldLayoutId id="214748366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13" y="4146052"/>
            <a:ext cx="5761219" cy="80474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2468" y="258728"/>
            <a:ext cx="91029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3BAF80"/>
                </a:solidFill>
              </a:rPr>
              <a:t>Projekt nr/akronim</a:t>
            </a:r>
            <a:endParaRPr lang="pl-PL" sz="1400" b="1" dirty="0"/>
          </a:p>
          <a:p>
            <a:r>
              <a:rPr lang="pl-PL" sz="1400" dirty="0"/>
              <a:t>POPC.02.03.01-00-0003/15 / </a:t>
            </a:r>
            <a:r>
              <a:rPr lang="pl-PL" sz="1400" dirty="0" err="1"/>
              <a:t>EpiBaza</a:t>
            </a:r>
            <a:endParaRPr lang="pl-PL" sz="1400" dirty="0"/>
          </a:p>
          <a:p>
            <a:r>
              <a:rPr lang="pl-PL" sz="1400" b="1" dirty="0">
                <a:solidFill>
                  <a:srgbClr val="3BAF80"/>
                </a:solidFill>
              </a:rPr>
              <a:t>Tytuł projektu</a:t>
            </a:r>
            <a:endParaRPr lang="pl-PL" sz="1400" b="1" dirty="0"/>
          </a:p>
          <a:p>
            <a:r>
              <a:rPr lang="pl-PL" sz="1400" dirty="0"/>
              <a:t>„</a:t>
            </a:r>
            <a:r>
              <a:rPr lang="pl-PL" sz="1400" dirty="0" err="1"/>
              <a:t>EpiBaza</a:t>
            </a:r>
            <a:r>
              <a:rPr lang="pl-PL" sz="1400" dirty="0"/>
              <a:t> – Udostępnienie zasobów Ogólnopolskiego Systemu Nadzoru Epidemiologicznego i Środowiskowego nad Bezpieczeństwem Ludności”.</a:t>
            </a:r>
          </a:p>
          <a:p>
            <a:r>
              <a:rPr lang="pl-PL" sz="1400" b="1" dirty="0">
                <a:solidFill>
                  <a:srgbClr val="3BAF80"/>
                </a:solidFill>
              </a:rPr>
              <a:t>Źródło finansowania</a:t>
            </a:r>
            <a:endParaRPr lang="pl-PL" sz="1400" b="1" dirty="0"/>
          </a:p>
          <a:p>
            <a:r>
              <a:rPr lang="pl-PL" sz="1400" dirty="0"/>
              <a:t>Projekt współfinansowany przez Unię Europejską ze środków Europejskiego Funduszu Rozwoju Regionalnego w ramach Programu Operacyjnego Polska Cyfrowa, Poddziałanie 2.3.1 „Cyfrowe udostępnienie informacji sektora publicznego ze źródeł administracyjnych i zasobów nauki”(typ projektu: cyfrowe udostępnienie ISP ze źródeł administracyjnych).</a:t>
            </a:r>
          </a:p>
          <a:p>
            <a:r>
              <a:rPr lang="pl-PL" sz="1400" b="1" dirty="0">
                <a:solidFill>
                  <a:srgbClr val="3BAF80"/>
                </a:solidFill>
              </a:rPr>
              <a:t>Okres realizacji</a:t>
            </a:r>
            <a:endParaRPr lang="pl-PL" sz="1400" b="1" dirty="0"/>
          </a:p>
          <a:p>
            <a:r>
              <a:rPr lang="pl-PL" sz="1400" dirty="0"/>
              <a:t>od 2016-08-01 do 2019-07-31</a:t>
            </a:r>
          </a:p>
          <a:p>
            <a:r>
              <a:rPr lang="pl-PL" sz="1400" b="1" dirty="0">
                <a:solidFill>
                  <a:srgbClr val="3BAF80"/>
                </a:solidFill>
              </a:rPr>
              <a:t>Dofinansowanie</a:t>
            </a:r>
            <a:endParaRPr lang="pl-PL" sz="1400" b="1" dirty="0"/>
          </a:p>
          <a:p>
            <a:r>
              <a:rPr lang="pl-PL" sz="1400" dirty="0"/>
              <a:t>25 533 805,04 zł</a:t>
            </a:r>
          </a:p>
          <a:p>
            <a:r>
              <a:rPr lang="pl-PL" sz="1400" b="1" dirty="0">
                <a:solidFill>
                  <a:srgbClr val="3BAF80"/>
                </a:solidFill>
              </a:rPr>
              <a:t>Kierownik projektu</a:t>
            </a:r>
            <a:endParaRPr lang="pl-PL" sz="1400" b="1" dirty="0"/>
          </a:p>
          <a:p>
            <a:r>
              <a:rPr lang="pl-PL" sz="1400" dirty="0"/>
              <a:t>Anna Małek</a:t>
            </a:r>
          </a:p>
          <a:p>
            <a:r>
              <a:rPr lang="pl-PL" sz="1400" b="1" dirty="0">
                <a:solidFill>
                  <a:srgbClr val="3BAF80"/>
                </a:solidFill>
              </a:rPr>
              <a:t>Realizatorzy projektu</a:t>
            </a:r>
            <a:endParaRPr lang="pl-PL" sz="1400" b="1" dirty="0"/>
          </a:p>
          <a:p>
            <a:r>
              <a:rPr lang="pl-PL" sz="1400" dirty="0" smtClean="0"/>
              <a:t>Małgorzata </a:t>
            </a:r>
            <a:r>
              <a:rPr lang="pl-PL" sz="1400" dirty="0"/>
              <a:t>Sadkowska-Todys NIZP-PZH, </a:t>
            </a:r>
            <a:r>
              <a:rPr lang="pl-PL" sz="1400" dirty="0" smtClean="0"/>
              <a:t>Jacek </a:t>
            </a:r>
            <a:r>
              <a:rPr lang="pl-PL" sz="1400" dirty="0"/>
              <a:t>Postupolski NIZP-PZH</a:t>
            </a:r>
            <a:r>
              <a:rPr lang="pl-PL" sz="1400" dirty="0" smtClean="0"/>
              <a:t>, Paweł </a:t>
            </a:r>
            <a:r>
              <a:rPr lang="pl-PL" sz="1400" dirty="0"/>
              <a:t>Budziosz NIZP-PZH</a:t>
            </a:r>
          </a:p>
        </p:txBody>
      </p:sp>
    </p:spTree>
    <p:extLst>
      <p:ext uri="{BB962C8B-B14F-4D97-AF65-F5344CB8AC3E}">
        <p14:creationId xmlns:p14="http://schemas.microsoft.com/office/powerpoint/2010/main" val="262168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5660" y="383244"/>
            <a:ext cx="7554036" cy="745953"/>
          </a:xfrm>
        </p:spPr>
        <p:txBody>
          <a:bodyPr>
            <a:noAutofit/>
          </a:bodyPr>
          <a:lstStyle/>
          <a:p>
            <a:r>
              <a:rPr lang="pl-PL" sz="3000" dirty="0"/>
              <a:t>Kalkulacja przyrostu danych w bazie </a:t>
            </a:r>
            <a:r>
              <a:rPr lang="pl-PL" sz="3000" dirty="0" smtClean="0"/>
              <a:t>systemu</a:t>
            </a:r>
            <a:br>
              <a:rPr lang="pl-PL" sz="3000" dirty="0" smtClean="0"/>
            </a:br>
            <a:r>
              <a:rPr lang="pl-PL" sz="3000" dirty="0" smtClean="0"/>
              <a:t>do 2020 roku</a:t>
            </a:r>
            <a:endParaRPr lang="en-GB" sz="3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31718"/>
              </p:ext>
            </p:extLst>
          </p:nvPr>
        </p:nvGraphicFramePr>
        <p:xfrm>
          <a:off x="245660" y="1384698"/>
          <a:ext cx="8711910" cy="2470323"/>
        </p:xfrm>
        <a:graphic>
          <a:graphicData uri="http://schemas.openxmlformats.org/drawingml/2006/table">
            <a:tbl>
              <a:tblPr/>
              <a:tblGrid>
                <a:gridCol w="400164"/>
                <a:gridCol w="1844728"/>
                <a:gridCol w="1251959"/>
                <a:gridCol w="906592"/>
                <a:gridCol w="906591"/>
                <a:gridCol w="889323"/>
                <a:gridCol w="794347"/>
                <a:gridCol w="897956"/>
                <a:gridCol w="820250"/>
              </a:tblGrid>
              <a:tr h="3960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l.p.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Kalkulacja liczby pól historycznych oraz prognoza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pól, stan na 30 listopada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pozostałe za 2015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2 016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2 017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2 018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Ankiety Zakładu Epidemiologii w postaci papierowej i cyfrowej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39 861 095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1 761 660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3 523 319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3 523 319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3 523 319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3 523 319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3 523 319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Biuletyny Zakładu Epidemiologii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384 080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9 120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Zagregowane dane Zakładu Epidemiologii w postaci cyfrowej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11 920 396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530 892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530 892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530 892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530 892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530 892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Dane Zakładu Bezpieczeństwa Żywności w postaci cyfrowej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95 577 200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35 475 333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Sprawozdania MZ w postaci papierowej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1 555 652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149 298 423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37 246 113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39 538 664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39 538 664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39 538 664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39 538 664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39 538 664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NARASTAJACO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149 298 423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186 544 536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226 083 200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265 621 865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305 160 529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344 699 193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384 237 858</a:t>
                      </a:r>
                    </a:p>
                  </a:txBody>
                  <a:tcPr marL="7883" marR="7883" marT="591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Podstawowe problemy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jednorodnego punktu ISP do upubliczniania znacznych ilości danych z różnych obszarów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Znaczne ilości danych przetrzymywanych w formie papierowej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Znaczne ilości danych przetrzymywanych w formie elektronicznej, ale w formach nie ustandaryzowanych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Część danych, które są dzisiaj publikowane </a:t>
            </a:r>
            <a:r>
              <a:rPr lang="pl-PL" dirty="0" smtClean="0"/>
              <a:t>są niewyczerpujące i zbyt mało szczegółowe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Przygotowanie </a:t>
            </a:r>
            <a:r>
              <a:rPr lang="pl-PL" dirty="0"/>
              <a:t>odpowiedzi na zapytania od instytucji/firm zewnętrznych odnośnie </a:t>
            </a:r>
            <a:r>
              <a:rPr lang="pl-PL" dirty="0" smtClean="0"/>
              <a:t>posiadanych danych </a:t>
            </a:r>
            <a:r>
              <a:rPr lang="pl-PL" dirty="0"/>
              <a:t>zabierają znaczną ilość </a:t>
            </a:r>
            <a:r>
              <a:rPr lang="pl-PL" dirty="0" smtClean="0"/>
              <a:t>czasu i jest bardzo pracochłonne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Praktycznie brak dostępu do danych statystycznych dla zwykłego obywatela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Utrudniona wymiana informacji </a:t>
            </a:r>
            <a:r>
              <a:rPr lang="pl-PL" dirty="0"/>
              <a:t>wewnątrz instytutu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Krytycznie ograniczony dostęp </a:t>
            </a:r>
            <a:r>
              <a:rPr lang="pl-PL" dirty="0"/>
              <a:t>do danych surowych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507705" cy="857250"/>
          </a:xfrm>
        </p:spPr>
        <p:txBody>
          <a:bodyPr>
            <a:noAutofit/>
          </a:bodyPr>
          <a:lstStyle/>
          <a:p>
            <a:r>
              <a:rPr lang="pl-PL" sz="3000" dirty="0" smtClean="0"/>
              <a:t>Zdiagnozowane potrzeby głównych grup docelowych</a:t>
            </a:r>
            <a:endParaRPr lang="en-GB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200" dirty="0" smtClean="0">
                <a:latin typeface="+mn-lt"/>
              </a:rPr>
              <a:t>Ograniczone </a:t>
            </a:r>
            <a:r>
              <a:rPr lang="pl-PL" sz="2200" dirty="0">
                <a:latin typeface="+mn-lt"/>
              </a:rPr>
              <a:t>możliwości wykorzystania i przetwarzania obecnie dostępnych danych publicznych z zakresu </a:t>
            </a:r>
            <a:r>
              <a:rPr lang="pl-PL" sz="2200" dirty="0" smtClean="0">
                <a:latin typeface="+mn-lt"/>
              </a:rPr>
              <a:t>epidemiologii i bezpieczeństwa </a:t>
            </a:r>
            <a:r>
              <a:rPr lang="pl-PL" sz="2200" dirty="0">
                <a:latin typeface="+mn-lt"/>
              </a:rPr>
              <a:t>żywności</a:t>
            </a:r>
          </a:p>
          <a:p>
            <a:r>
              <a:rPr lang="pl-PL" sz="2200" dirty="0" smtClean="0">
                <a:latin typeface="+mn-lt"/>
              </a:rPr>
              <a:t>Bariery technologiczne w </a:t>
            </a:r>
            <a:r>
              <a:rPr lang="pl-PL" sz="2200" dirty="0">
                <a:latin typeface="+mn-lt"/>
              </a:rPr>
              <a:t>dostępie i korzystaniu z zasobów gromadzonych w NIZP-PZH dotyczących epidemiologii i bezpieczeństwa żywności przez pracowników nadzoru, naukowców, przedsiębiorców i obywateli.</a:t>
            </a:r>
          </a:p>
          <a:p>
            <a:r>
              <a:rPr lang="pl-PL" sz="2200" dirty="0" smtClean="0">
                <a:latin typeface="+mn-lt"/>
              </a:rPr>
              <a:t>Niewielka świadomość o zasobach </a:t>
            </a:r>
            <a:r>
              <a:rPr lang="pl-PL" sz="2200" dirty="0">
                <a:latin typeface="+mn-lt"/>
              </a:rPr>
              <a:t>ISP </a:t>
            </a:r>
            <a:r>
              <a:rPr lang="pl-PL" sz="2200" dirty="0" smtClean="0">
                <a:latin typeface="+mn-lt"/>
              </a:rPr>
              <a:t>gromadzonych </a:t>
            </a:r>
            <a:r>
              <a:rPr lang="pl-PL" sz="2200" dirty="0">
                <a:latin typeface="+mn-lt"/>
              </a:rPr>
              <a:t>w NIZP-PZH oraz niskie kompetencje pracowników instytucji do ich cyfrowego przygotowania i wykorzystania.</a:t>
            </a:r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7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507705" cy="857250"/>
          </a:xfrm>
        </p:spPr>
        <p:txBody>
          <a:bodyPr>
            <a:noAutofit/>
          </a:bodyPr>
          <a:lstStyle/>
          <a:p>
            <a:r>
              <a:rPr lang="pl-PL" sz="3000" dirty="0" smtClean="0"/>
              <a:t>Zdiagnozowane potrzeby głównych grup docelowych</a:t>
            </a:r>
            <a:endParaRPr lang="en-GB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Niski poziom wykorzystania ISP gromadzonych przez NIZP-PZH w obszarze epidemiologii do szeroko rozumianych działań </a:t>
            </a:r>
            <a:r>
              <a:rPr lang="pl-PL" sz="2200" dirty="0" smtClean="0">
                <a:latin typeface="+mn-lt"/>
              </a:rPr>
              <a:t>interwencyjnych i zapobiegawczych oraz </a:t>
            </a:r>
            <a:r>
              <a:rPr lang="pl-PL" sz="2200" dirty="0">
                <a:latin typeface="+mn-lt"/>
              </a:rPr>
              <a:t>do prowadzenia badań naukowych</a:t>
            </a:r>
            <a:r>
              <a:rPr lang="pl-PL" sz="2200" dirty="0" smtClean="0">
                <a:latin typeface="+mn-lt"/>
              </a:rPr>
              <a:t>.</a:t>
            </a:r>
            <a:endParaRPr lang="pl-PL" sz="22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Niski poziom wykorzystania </a:t>
            </a:r>
            <a:r>
              <a:rPr lang="pl-PL" sz="2200" dirty="0" smtClean="0">
                <a:latin typeface="+mn-lt"/>
              </a:rPr>
              <a:t>ISP gromadzonych </a:t>
            </a:r>
            <a:r>
              <a:rPr lang="pl-PL" sz="2200" dirty="0">
                <a:latin typeface="+mn-lt"/>
              </a:rPr>
              <a:t>przez NIZP-PZH w obszarze bezpieczeństwa żywności do szeroko rozumianych działań mających na celu polepszenie jakości żywności oraz do prowadzenia badań naukowych</a:t>
            </a:r>
            <a:r>
              <a:rPr lang="pl-PL" sz="2200" dirty="0" smtClean="0">
                <a:latin typeface="+mn-lt"/>
              </a:rPr>
              <a:t>.</a:t>
            </a:r>
            <a:endParaRPr lang="pl-PL" sz="22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Brak szerokiego, powszechnego i łatwego dostępu do zintegrowanych zasobów ISP gromadzonych przez NIZP-PZH z zakresu epidemiologii i bezpieczeństwa </a:t>
            </a:r>
            <a:r>
              <a:rPr lang="pl-PL" sz="2200" dirty="0" smtClean="0">
                <a:latin typeface="+mn-lt"/>
              </a:rPr>
              <a:t>żywności.</a:t>
            </a:r>
            <a:endParaRPr lang="pl-PL" sz="22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Niewielka liczba osób korzystających z zasobów ISP w obszarze </a:t>
            </a:r>
            <a:r>
              <a:rPr lang="pl-PL" sz="2200" dirty="0" smtClean="0">
                <a:latin typeface="+mn-lt"/>
              </a:rPr>
              <a:t>epidemiologii</a:t>
            </a:r>
            <a:br>
              <a:rPr lang="pl-PL" sz="2200" dirty="0" smtClean="0">
                <a:latin typeface="+mn-lt"/>
              </a:rPr>
            </a:br>
            <a:r>
              <a:rPr lang="pl-PL" sz="2200" dirty="0" smtClean="0">
                <a:latin typeface="+mn-lt"/>
              </a:rPr>
              <a:t>i </a:t>
            </a:r>
            <a:r>
              <a:rPr lang="pl-PL" sz="2200" dirty="0">
                <a:latin typeface="+mn-lt"/>
              </a:rPr>
              <a:t>bezpieczeństwa żywności gromadzonych przez NIZP-PZH.</a:t>
            </a:r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6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507705" cy="857250"/>
          </a:xfrm>
        </p:spPr>
        <p:txBody>
          <a:bodyPr>
            <a:noAutofit/>
          </a:bodyPr>
          <a:lstStyle/>
          <a:p>
            <a:r>
              <a:rPr lang="pl-PL" sz="3000" dirty="0" smtClean="0"/>
              <a:t>Zdiagnozowane potrzeby głównych grup docelowych</a:t>
            </a:r>
            <a:endParaRPr lang="en-GB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+mn-lt"/>
              </a:rPr>
              <a:t>Ułatwienie wykorzystania </a:t>
            </a:r>
            <a:r>
              <a:rPr lang="pl-PL" sz="2100" dirty="0">
                <a:latin typeface="+mn-lt"/>
              </a:rPr>
              <a:t>ISP gromadzonych przez NIZP-PZH w obszarze epidemiologii do szeroko rozumianych działań </a:t>
            </a:r>
            <a:r>
              <a:rPr lang="pl-PL" dirty="0" smtClean="0"/>
              <a:t>interwencyjnych </a:t>
            </a:r>
            <a:r>
              <a:rPr lang="pl-PL" dirty="0"/>
              <a:t>i zapobiegawczych </a:t>
            </a:r>
            <a:r>
              <a:rPr lang="pl-PL" sz="2100" dirty="0" smtClean="0">
                <a:latin typeface="+mn-lt"/>
              </a:rPr>
              <a:t>oraz </a:t>
            </a:r>
            <a:r>
              <a:rPr lang="pl-PL" sz="2100" dirty="0">
                <a:latin typeface="+mn-lt"/>
              </a:rPr>
              <a:t>do prowadzenia badań naukowych</a:t>
            </a:r>
            <a:r>
              <a:rPr lang="pl-PL" sz="2100" dirty="0" smtClean="0">
                <a:latin typeface="+mn-lt"/>
              </a:rPr>
              <a:t>.</a:t>
            </a:r>
            <a:endParaRPr lang="pl-PL" sz="21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+mn-lt"/>
              </a:rPr>
              <a:t>Ułatwianie wykorzystania </a:t>
            </a:r>
            <a:r>
              <a:rPr lang="pl-PL" sz="2100" dirty="0" smtClean="0">
                <a:latin typeface="+mn-lt"/>
              </a:rPr>
              <a:t>ISP gromadzonych </a:t>
            </a:r>
            <a:r>
              <a:rPr lang="pl-PL" sz="2100" dirty="0">
                <a:latin typeface="+mn-lt"/>
              </a:rPr>
              <a:t>przez NIZP-PZH w obszarze bezpieczeństwa żywności do szeroko rozumianych działań mających na celu polepszenie jakości żywności oraz do prowadzenia badań naukowych</a:t>
            </a:r>
            <a:r>
              <a:rPr lang="pl-PL" sz="2100" dirty="0" smtClean="0">
                <a:latin typeface="+mn-lt"/>
              </a:rPr>
              <a:t>.</a:t>
            </a:r>
            <a:endParaRPr lang="pl-PL" sz="21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+mn-lt"/>
              </a:rPr>
              <a:t>Zapewnienie </a:t>
            </a:r>
            <a:r>
              <a:rPr lang="pl-PL" sz="2100" dirty="0">
                <a:latin typeface="+mn-lt"/>
              </a:rPr>
              <a:t>szerokiego, powszechnego i łatwego dostępu do zintegrowanych zasobów ISP gromadzonych przez NIZP-PZH z zakresu epidemiologii i bezpieczeństwa </a:t>
            </a:r>
            <a:r>
              <a:rPr lang="pl-PL" sz="2100" dirty="0" smtClean="0">
                <a:latin typeface="+mn-lt"/>
              </a:rPr>
              <a:t>żywności.</a:t>
            </a:r>
            <a:endParaRPr lang="pl-PL" sz="21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+mn-lt"/>
              </a:rPr>
              <a:t>Zwiększenie </a:t>
            </a:r>
            <a:r>
              <a:rPr lang="pl-PL" sz="2100" dirty="0">
                <a:latin typeface="+mn-lt"/>
              </a:rPr>
              <a:t>liczba osób korzystających z zasobów ISP w obszarze </a:t>
            </a:r>
            <a:r>
              <a:rPr lang="pl-PL" sz="2100" dirty="0" smtClean="0">
                <a:latin typeface="+mn-lt"/>
              </a:rPr>
              <a:t>epidemiologii</a:t>
            </a:r>
            <a:br>
              <a:rPr lang="pl-PL" sz="2100" dirty="0" smtClean="0">
                <a:latin typeface="+mn-lt"/>
              </a:rPr>
            </a:br>
            <a:r>
              <a:rPr lang="pl-PL" sz="2100" dirty="0" smtClean="0">
                <a:latin typeface="+mn-lt"/>
              </a:rPr>
              <a:t>i </a:t>
            </a:r>
            <a:r>
              <a:rPr lang="pl-PL" sz="2100" dirty="0">
                <a:latin typeface="+mn-lt"/>
              </a:rPr>
              <a:t>bezpieczeństwa żywności gromadzonych przez NIZP-PZH.</a:t>
            </a:r>
          </a:p>
          <a:p>
            <a:endParaRPr lang="pl-P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Główne cele systemu informatycznego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Dostęp do danych historycznych</a:t>
            </a:r>
          </a:p>
          <a:p>
            <a:r>
              <a:rPr lang="pl-PL" dirty="0" smtClean="0"/>
              <a:t>Dostęp </a:t>
            </a:r>
            <a:r>
              <a:rPr lang="pl-PL" dirty="0"/>
              <a:t>do danych </a:t>
            </a:r>
            <a:r>
              <a:rPr lang="pl-PL" dirty="0" smtClean="0"/>
              <a:t>bieżących</a:t>
            </a:r>
            <a:endParaRPr lang="pl-PL" dirty="0"/>
          </a:p>
          <a:p>
            <a:r>
              <a:rPr lang="pl-PL" dirty="0" smtClean="0"/>
              <a:t>Integracja </a:t>
            </a:r>
            <a:r>
              <a:rPr lang="pl-PL" dirty="0"/>
              <a:t>z istniejącymi systemami</a:t>
            </a:r>
          </a:p>
          <a:p>
            <a:r>
              <a:rPr lang="pl-PL" dirty="0" smtClean="0"/>
              <a:t>Umożliwienie wymiany </a:t>
            </a:r>
            <a:r>
              <a:rPr lang="pl-PL" dirty="0"/>
              <a:t>danych pomiędzy systemami </a:t>
            </a:r>
          </a:p>
          <a:p>
            <a:r>
              <a:rPr lang="pl-PL" dirty="0"/>
              <a:t>Udostępnienie interfejsów </a:t>
            </a:r>
            <a:r>
              <a:rPr lang="pl-PL" dirty="0" smtClean="0"/>
              <a:t>zasilających</a:t>
            </a:r>
            <a:endParaRPr lang="pl-PL" dirty="0"/>
          </a:p>
          <a:p>
            <a:r>
              <a:rPr lang="pl-PL" b="1" dirty="0" smtClean="0"/>
              <a:t>Punkt </a:t>
            </a:r>
            <a:r>
              <a:rPr lang="pl-PL" b="1" dirty="0"/>
              <a:t>ISP NIZP-PZH</a:t>
            </a:r>
            <a:endParaRPr lang="en-US" b="1" dirty="0"/>
          </a:p>
        </p:txBody>
      </p:sp>
      <p:pic>
        <p:nvPicPr>
          <p:cNvPr id="1026" name="Picture 2" descr="https://upload.wikimedia.org/wikipedia/commons/d/d3/Newtons_cradle_animation_book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79" y="205979"/>
            <a:ext cx="1543621" cy="1157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4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000" dirty="0" smtClean="0"/>
              <a:t>Startowe Zasilenie Systemu</a:t>
            </a:r>
            <a:r>
              <a:rPr lang="en-US" sz="3000" dirty="0" smtClean="0"/>
              <a:t> </a:t>
            </a:r>
            <a:r>
              <a:rPr lang="en-US" sz="3000" dirty="0"/>
              <a:t>- Dane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H</a:t>
            </a:r>
            <a:r>
              <a:rPr lang="en-US" sz="3000" dirty="0" err="1" smtClean="0"/>
              <a:t>istoryczne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Bezpieczeństwo</a:t>
            </a:r>
            <a:r>
              <a:rPr lang="en-US" dirty="0"/>
              <a:t> </a:t>
            </a:r>
            <a:r>
              <a:rPr lang="en-US" dirty="0" err="1" smtClean="0"/>
              <a:t>Żywości</a:t>
            </a:r>
            <a:r>
              <a:rPr lang="pl-PL" dirty="0" smtClean="0"/>
              <a:t> – dane elektroniczne</a:t>
            </a:r>
          </a:p>
          <a:p>
            <a:pPr lvl="1"/>
            <a:r>
              <a:rPr lang="pl-PL" dirty="0"/>
              <a:t>Dane </a:t>
            </a:r>
            <a:r>
              <a:rPr lang="pl-PL" dirty="0" smtClean="0"/>
              <a:t>fragmentaryczne od roku 2004</a:t>
            </a:r>
            <a:endParaRPr lang="pl-PL" dirty="0"/>
          </a:p>
          <a:p>
            <a:pPr lvl="1"/>
            <a:r>
              <a:rPr lang="pl-PL" dirty="0" smtClean="0"/>
              <a:t>Wyniki badań </a:t>
            </a:r>
            <a:r>
              <a:rPr lang="pl-PL" dirty="0"/>
              <a:t>żywności </a:t>
            </a:r>
            <a:r>
              <a:rPr lang="pl-PL" dirty="0" smtClean="0"/>
              <a:t>od roku 2012</a:t>
            </a:r>
          </a:p>
          <a:p>
            <a:r>
              <a:rPr lang="en-US" dirty="0" smtClean="0"/>
              <a:t>Epidemiologia</a:t>
            </a:r>
            <a:r>
              <a:rPr lang="pl-PL" dirty="0" smtClean="0"/>
              <a:t> – dane papierowo-elektroniczne</a:t>
            </a:r>
          </a:p>
          <a:p>
            <a:pPr lvl="1"/>
            <a:r>
              <a:rPr lang="pl-PL" dirty="0"/>
              <a:t>Biuletyny 1973 - </a:t>
            </a:r>
            <a:r>
              <a:rPr lang="pl-PL" dirty="0" smtClean="0"/>
              <a:t>2018</a:t>
            </a:r>
            <a:endParaRPr lang="pl-PL" dirty="0"/>
          </a:p>
          <a:p>
            <a:pPr lvl="1"/>
            <a:r>
              <a:rPr lang="pl-PL" dirty="0"/>
              <a:t>Jednostkowe wywiady epidemiologiczne za lata </a:t>
            </a:r>
            <a:r>
              <a:rPr lang="pl-PL" dirty="0" smtClean="0"/>
              <a:t>1985-2019</a:t>
            </a:r>
            <a:endParaRPr lang="pl-PL" dirty="0"/>
          </a:p>
          <a:p>
            <a:pPr lvl="1"/>
            <a:r>
              <a:rPr lang="pl-PL" dirty="0"/>
              <a:t>NOP za </a:t>
            </a:r>
            <a:r>
              <a:rPr lang="pl-PL" dirty="0" smtClean="0"/>
              <a:t>lata 1995-2019</a:t>
            </a:r>
            <a:endParaRPr lang="pl-PL" dirty="0"/>
          </a:p>
          <a:p>
            <a:pPr lvl="1"/>
            <a:r>
              <a:rPr lang="pl-PL" dirty="0"/>
              <a:t>Ogniska za lata </a:t>
            </a:r>
            <a:r>
              <a:rPr lang="pl-PL" dirty="0" smtClean="0"/>
              <a:t>1989-2019</a:t>
            </a:r>
            <a:endParaRPr lang="pl-PL" dirty="0"/>
          </a:p>
          <a:p>
            <a:pPr lvl="1"/>
            <a:r>
              <a:rPr lang="pl-PL" dirty="0"/>
              <a:t>Dane zagregowane z formularzy </a:t>
            </a:r>
            <a:r>
              <a:rPr lang="pl-PL" dirty="0" smtClean="0"/>
              <a:t>MZ</a:t>
            </a:r>
          </a:p>
        </p:txBody>
      </p:sp>
      <p:pic>
        <p:nvPicPr>
          <p:cNvPr id="2052" name="Picture 4" descr="https://upload.wikimedia.org/wikipedia/commons/d/dd/Muybridge_race_horse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43" y="205979"/>
            <a:ext cx="1491258" cy="99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98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Źródła danych – dane z systemów trzecich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Nadzór Epidemiologiczny</a:t>
            </a:r>
          </a:p>
          <a:p>
            <a:r>
              <a:rPr lang="pl-PL" dirty="0" smtClean="0"/>
              <a:t>Rejestr Ognisk Epidemicznych (ROE)</a:t>
            </a:r>
            <a:endParaRPr lang="pl-PL" dirty="0"/>
          </a:p>
          <a:p>
            <a:r>
              <a:rPr lang="pl-PL" dirty="0" smtClean="0"/>
              <a:t>System Chorobowości Szpitalnej - w </a:t>
            </a:r>
            <a:r>
              <a:rPr lang="pl-PL" dirty="0"/>
              <a:t>wybranych </a:t>
            </a:r>
            <a:r>
              <a:rPr lang="pl-PL" dirty="0" smtClean="0"/>
              <a:t>obszarach (</a:t>
            </a:r>
            <a:r>
              <a:rPr lang="pl-PL" dirty="0" err="1" smtClean="0"/>
              <a:t>SChSzp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 smtClean="0"/>
              <a:t>Dane GUS - w </a:t>
            </a:r>
            <a:r>
              <a:rPr lang="pl-PL" dirty="0"/>
              <a:t>wybranych </a:t>
            </a:r>
            <a:r>
              <a:rPr lang="pl-PL" dirty="0" smtClean="0"/>
              <a:t>obszarach</a:t>
            </a:r>
            <a:endParaRPr lang="pl-PL" dirty="0"/>
          </a:p>
          <a:p>
            <a:r>
              <a:rPr lang="pl-PL" dirty="0" smtClean="0"/>
              <a:t>System Monitorowania Zagrożeń (SMZ P4)</a:t>
            </a:r>
            <a:endParaRPr lang="pl-PL" dirty="0"/>
          </a:p>
          <a:p>
            <a:r>
              <a:rPr lang="pl-PL" dirty="0"/>
              <a:t>Interfejsy/API</a:t>
            </a:r>
          </a:p>
          <a:p>
            <a:pPr lvl="1"/>
            <a:r>
              <a:rPr lang="pl-PL" dirty="0"/>
              <a:t>Formularze ZLK</a:t>
            </a:r>
          </a:p>
          <a:p>
            <a:pPr lvl="1"/>
            <a:r>
              <a:rPr lang="pl-PL" dirty="0"/>
              <a:t>Formularze ZLB</a:t>
            </a:r>
            <a:endParaRPr lang="en-US" dirty="0"/>
          </a:p>
        </p:txBody>
      </p:sp>
      <p:pic>
        <p:nvPicPr>
          <p:cNvPr id="6" name="Picture 2" descr="https://upload.wikimedia.org/wikipedia/commons/c/c3/Worm_Ge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49" y="205979"/>
            <a:ext cx="1658295" cy="118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6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Struktura Systemu Informatycznego</a:t>
            </a:r>
            <a:endParaRPr lang="en-US" sz="3000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1802487" y="986711"/>
            <a:ext cx="5539028" cy="3192873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zaokrąglony 6"/>
          <p:cNvSpPr/>
          <p:nvPr/>
        </p:nvSpPr>
        <p:spPr>
          <a:xfrm>
            <a:off x="3764126" y="2166076"/>
            <a:ext cx="1615748" cy="8113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Punkt ISP</a:t>
            </a:r>
            <a:endParaRPr lang="en-GB" sz="2400" dirty="0"/>
          </a:p>
        </p:txBody>
      </p:sp>
      <p:sp>
        <p:nvSpPr>
          <p:cNvPr id="8" name="Prostokąt z rogami zaokrąglonymi po przekątnej 7"/>
          <p:cNvSpPr/>
          <p:nvPr/>
        </p:nvSpPr>
        <p:spPr>
          <a:xfrm>
            <a:off x="2127330" y="1063228"/>
            <a:ext cx="1636796" cy="84030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Podsystem </a:t>
            </a:r>
            <a:endParaRPr lang="pl-PL" sz="1600" dirty="0" smtClean="0"/>
          </a:p>
          <a:p>
            <a:pPr algn="ctr"/>
            <a:r>
              <a:rPr lang="pl-PL" sz="1600" dirty="0" smtClean="0"/>
              <a:t>Nadzoru </a:t>
            </a:r>
            <a:r>
              <a:rPr lang="pl-PL" sz="1600" dirty="0"/>
              <a:t>Bieżącego</a:t>
            </a:r>
            <a:endParaRPr lang="en-GB" sz="1600" dirty="0"/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5379874" y="1063229"/>
            <a:ext cx="1636796" cy="84030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Podsystem Bezpieczeństwa Żywności</a:t>
            </a:r>
            <a:endParaRPr lang="en-GB" sz="1600" dirty="0"/>
          </a:p>
        </p:txBody>
      </p:sp>
      <p:sp>
        <p:nvSpPr>
          <p:cNvPr id="2" name="Schemat blokowy: dysk magnetyczny 1"/>
          <p:cNvSpPr/>
          <p:nvPr/>
        </p:nvSpPr>
        <p:spPr>
          <a:xfrm>
            <a:off x="3920736" y="3253124"/>
            <a:ext cx="1302527" cy="891121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Dane </a:t>
            </a:r>
          </a:p>
          <a:p>
            <a:pPr algn="ctr"/>
            <a:r>
              <a:rPr lang="pl-PL" sz="1400" dirty="0"/>
              <a:t>Archiwalne</a:t>
            </a:r>
            <a:endParaRPr lang="en-GB" sz="1400" dirty="0"/>
          </a:p>
        </p:txBody>
      </p:sp>
      <p:cxnSp>
        <p:nvCxnSpPr>
          <p:cNvPr id="12" name="Łącznik łamany 11"/>
          <p:cNvCxnSpPr>
            <a:stCxn id="8" idx="1"/>
            <a:endCxn id="7" idx="1"/>
          </p:cNvCxnSpPr>
          <p:nvPr/>
        </p:nvCxnSpPr>
        <p:spPr>
          <a:xfrm rot="16200000" flipH="1">
            <a:off x="3020818" y="1828441"/>
            <a:ext cx="668219" cy="81839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łamany 13"/>
          <p:cNvCxnSpPr>
            <a:stCxn id="9" idx="1"/>
          </p:cNvCxnSpPr>
          <p:nvPr/>
        </p:nvCxnSpPr>
        <p:spPr>
          <a:xfrm rot="5400000">
            <a:off x="5454964" y="1828442"/>
            <a:ext cx="668218" cy="81839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2" idx="1"/>
            <a:endCxn id="7" idx="2"/>
          </p:cNvCxnSpPr>
          <p:nvPr/>
        </p:nvCxnSpPr>
        <p:spPr>
          <a:xfrm flipV="1">
            <a:off x="4572000" y="2977424"/>
            <a:ext cx="0" cy="275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71522" y="1063228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ROE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7824634" y="1063229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SChSzp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169396" y="3292488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</a:t>
            </a:r>
          </a:p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Eksport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7824546" y="3292488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Łącznik łamany 21"/>
          <p:cNvCxnSpPr>
            <a:stCxn id="17" idx="3"/>
          </p:cNvCxnSpPr>
          <p:nvPr/>
        </p:nvCxnSpPr>
        <p:spPr>
          <a:xfrm flipV="1">
            <a:off x="1319456" y="1363730"/>
            <a:ext cx="483031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łamany 29"/>
          <p:cNvCxnSpPr>
            <a:stCxn id="20" idx="1"/>
          </p:cNvCxnSpPr>
          <p:nvPr/>
        </p:nvCxnSpPr>
        <p:spPr>
          <a:xfrm rot="10800000">
            <a:off x="7340452" y="3592991"/>
            <a:ext cx="484094" cy="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18" idx="1"/>
          </p:cNvCxnSpPr>
          <p:nvPr/>
        </p:nvCxnSpPr>
        <p:spPr>
          <a:xfrm flipH="1" flipV="1">
            <a:off x="7341515" y="1363731"/>
            <a:ext cx="483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736621" y="3873921"/>
            <a:ext cx="8256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EpiBaza</a:t>
            </a:r>
            <a:endParaRPr lang="pl-PL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Łącznik prosty ze strzałką 9"/>
          <p:cNvCxnSpPr>
            <a:stCxn id="19" idx="3"/>
          </p:cNvCxnSpPr>
          <p:nvPr/>
        </p:nvCxnSpPr>
        <p:spPr>
          <a:xfrm>
            <a:off x="1317330" y="3592991"/>
            <a:ext cx="48515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Przepływ danych pomiędzy systemami</a:t>
            </a:r>
            <a:endParaRPr lang="en-GB" sz="30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963693" y="3682122"/>
            <a:ext cx="1615748" cy="7836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Punkt ISP</a:t>
            </a:r>
            <a:endParaRPr lang="en-GB" sz="2400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343375" y="2580546"/>
            <a:ext cx="1636796" cy="84030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Podsystem </a:t>
            </a:r>
            <a:endParaRPr lang="pl-PL" sz="1600" dirty="0" smtClean="0"/>
          </a:p>
          <a:p>
            <a:pPr algn="ctr"/>
            <a:r>
              <a:rPr lang="pl-PL" sz="1600" dirty="0" smtClean="0"/>
              <a:t>Nadzoru </a:t>
            </a:r>
            <a:r>
              <a:rPr lang="pl-PL" sz="1600" dirty="0"/>
              <a:t>Bieżącego</a:t>
            </a:r>
            <a:endParaRPr lang="en-GB" sz="1600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6942645" y="687298"/>
            <a:ext cx="1636796" cy="84030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Podsystem Bezpieczeństwa Żywności</a:t>
            </a:r>
            <a:endParaRPr lang="en-GB" sz="16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457200" y="2138404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ROE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9900" y="1315199"/>
            <a:ext cx="1114183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SChSzp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57200" y="3759555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57198" y="2989208"/>
            <a:ext cx="1147934" cy="601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Łącznik łamany 22"/>
          <p:cNvCxnSpPr>
            <a:stCxn id="6" idx="2"/>
            <a:endCxn id="12" idx="3"/>
          </p:cNvCxnSpPr>
          <p:nvPr/>
        </p:nvCxnSpPr>
        <p:spPr>
          <a:xfrm rot="10800000">
            <a:off x="1605135" y="2438908"/>
            <a:ext cx="1738241" cy="56179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łamany 24"/>
          <p:cNvCxnSpPr>
            <a:stCxn id="6" idx="0"/>
            <a:endCxn id="5" idx="0"/>
          </p:cNvCxnSpPr>
          <p:nvPr/>
        </p:nvCxnSpPr>
        <p:spPr>
          <a:xfrm>
            <a:off x="4980171" y="3000698"/>
            <a:ext cx="2791396" cy="68142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12" idx="1"/>
            <a:endCxn id="7" idx="2"/>
          </p:cNvCxnSpPr>
          <p:nvPr/>
        </p:nvCxnSpPr>
        <p:spPr>
          <a:xfrm rot="10800000" flipH="1">
            <a:off x="457199" y="1107451"/>
            <a:ext cx="6485445" cy="1331457"/>
          </a:xfrm>
          <a:prstGeom prst="bentConnector3">
            <a:avLst>
              <a:gd name="adj1" fmla="val -3525"/>
            </a:avLst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>
            <a:stCxn id="15" idx="0"/>
            <a:endCxn id="12" idx="2"/>
          </p:cNvCxnSpPr>
          <p:nvPr/>
        </p:nvCxnSpPr>
        <p:spPr>
          <a:xfrm flipV="1">
            <a:off x="1031165" y="2739409"/>
            <a:ext cx="2" cy="24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6" name="Łącznik prosty ze strzałką 145"/>
          <p:cNvCxnSpPr>
            <a:stCxn id="14" idx="3"/>
            <a:endCxn id="5" idx="1"/>
          </p:cNvCxnSpPr>
          <p:nvPr/>
        </p:nvCxnSpPr>
        <p:spPr>
          <a:xfrm>
            <a:off x="1605134" y="4060058"/>
            <a:ext cx="5358559" cy="13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0" name="Łącznik łamany 159"/>
          <p:cNvCxnSpPr>
            <a:stCxn id="13" idx="3"/>
            <a:endCxn id="5" idx="0"/>
          </p:cNvCxnSpPr>
          <p:nvPr/>
        </p:nvCxnSpPr>
        <p:spPr>
          <a:xfrm>
            <a:off x="1584083" y="1615702"/>
            <a:ext cx="6187484" cy="20664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3" name="Łącznik prosty ze strzałką 172"/>
          <p:cNvCxnSpPr>
            <a:stCxn id="7" idx="1"/>
            <a:endCxn id="5" idx="0"/>
          </p:cNvCxnSpPr>
          <p:nvPr/>
        </p:nvCxnSpPr>
        <p:spPr>
          <a:xfrm>
            <a:off x="7761043" y="1527601"/>
            <a:ext cx="10524" cy="2154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2" name="Łącznik łamany 181"/>
          <p:cNvCxnSpPr>
            <a:stCxn id="14" idx="1"/>
            <a:endCxn id="12" idx="1"/>
          </p:cNvCxnSpPr>
          <p:nvPr/>
        </p:nvCxnSpPr>
        <p:spPr>
          <a:xfrm rot="10800000">
            <a:off x="457200" y="2438908"/>
            <a:ext cx="12700" cy="162115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4" name="Łącznik łamany 193"/>
          <p:cNvCxnSpPr>
            <a:stCxn id="12" idx="3"/>
            <a:endCxn id="5" idx="1"/>
          </p:cNvCxnSpPr>
          <p:nvPr/>
        </p:nvCxnSpPr>
        <p:spPr>
          <a:xfrm>
            <a:off x="1605134" y="2438907"/>
            <a:ext cx="5358559" cy="1635020"/>
          </a:xfrm>
          <a:prstGeom prst="bentConnector3">
            <a:avLst>
              <a:gd name="adj1" fmla="val 16234"/>
            </a:avLst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8" name="Łącznik łamany 197"/>
          <p:cNvCxnSpPr>
            <a:stCxn id="13" idx="2"/>
            <a:endCxn id="12" idx="0"/>
          </p:cNvCxnSpPr>
          <p:nvPr/>
        </p:nvCxnSpPr>
        <p:spPr>
          <a:xfrm rot="16200000" flipH="1">
            <a:off x="917979" y="2025216"/>
            <a:ext cx="222200" cy="41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0" name="Łącznik łamany 199"/>
          <p:cNvCxnSpPr>
            <a:stCxn id="15" idx="3"/>
          </p:cNvCxnSpPr>
          <p:nvPr/>
        </p:nvCxnSpPr>
        <p:spPr>
          <a:xfrm>
            <a:off x="1605132" y="3289711"/>
            <a:ext cx="5348037" cy="784824"/>
          </a:xfrm>
          <a:prstGeom prst="bentConnector3">
            <a:avLst>
              <a:gd name="adj1" fmla="val 16296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Łącznik łamany 63"/>
          <p:cNvCxnSpPr>
            <a:stCxn id="13" idx="3"/>
            <a:endCxn id="6" idx="3"/>
          </p:cNvCxnSpPr>
          <p:nvPr/>
        </p:nvCxnSpPr>
        <p:spPr>
          <a:xfrm>
            <a:off x="1584083" y="1615702"/>
            <a:ext cx="2577690" cy="9648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Główne założenia Projektu </a:t>
            </a:r>
            <a:r>
              <a:rPr lang="pl-PL" dirty="0" err="1"/>
              <a:t>EpiBaza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Małgorzata Sadkowska-Todys</a:t>
            </a:r>
          </a:p>
          <a:p>
            <a:r>
              <a:rPr lang="pl-PL" dirty="0"/>
              <a:t>Jacek </a:t>
            </a:r>
            <a:r>
              <a:rPr lang="pl-PL" dirty="0" smtClean="0"/>
              <a:t>Postupolski</a:t>
            </a:r>
          </a:p>
          <a:p>
            <a:r>
              <a:rPr lang="pl-PL" dirty="0" smtClean="0"/>
              <a:t>Paweł </a:t>
            </a:r>
            <a:r>
              <a:rPr lang="pl-PL" dirty="0" err="1" smtClean="0"/>
              <a:t>Budziosz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/>
              <a:t>Wybrane funkcjonalności dla użytkowników końcowych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Część</a:t>
            </a:r>
            <a:r>
              <a:rPr lang="en-US" dirty="0"/>
              <a:t> </a:t>
            </a:r>
            <a:r>
              <a:rPr lang="en-US" dirty="0" err="1"/>
              <a:t>otwarta</a:t>
            </a:r>
            <a:r>
              <a:rPr lang="en-US" dirty="0"/>
              <a:t> –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smtClean="0"/>
              <a:t>ISP</a:t>
            </a:r>
            <a:endParaRPr lang="pl-PL" dirty="0" smtClean="0"/>
          </a:p>
          <a:p>
            <a:pPr lvl="1"/>
            <a:r>
              <a:rPr lang="pl-PL" dirty="0"/>
              <a:t>Dostęp do raportów danych zagregowanych</a:t>
            </a:r>
          </a:p>
          <a:p>
            <a:pPr lvl="1"/>
            <a:r>
              <a:rPr lang="pl-PL" dirty="0" smtClean="0"/>
              <a:t>Dostęp do </a:t>
            </a:r>
            <a:r>
              <a:rPr lang="pl-PL" dirty="0"/>
              <a:t>danych bieżących </a:t>
            </a:r>
            <a:r>
              <a:rPr lang="pl-PL" dirty="0" smtClean="0"/>
              <a:t>i historycznych</a:t>
            </a:r>
          </a:p>
          <a:p>
            <a:pPr lvl="1"/>
            <a:r>
              <a:rPr lang="pl-PL" dirty="0" smtClean="0"/>
              <a:t>Możliwość podglądu i pobierania danych w różnych przekrojach</a:t>
            </a:r>
          </a:p>
          <a:p>
            <a:pPr lvl="1"/>
            <a:r>
              <a:rPr lang="pl-PL" dirty="0" smtClean="0"/>
              <a:t>Możliwość graficznej prezentacji danych </a:t>
            </a:r>
          </a:p>
          <a:p>
            <a:pPr lvl="2"/>
            <a:r>
              <a:rPr lang="pl-PL" dirty="0" smtClean="0"/>
              <a:t>Wykresy</a:t>
            </a:r>
          </a:p>
          <a:p>
            <a:pPr lvl="2"/>
            <a:r>
              <a:rPr lang="pl-PL" dirty="0" smtClean="0"/>
              <a:t>Diagramy</a:t>
            </a:r>
          </a:p>
          <a:p>
            <a:pPr lvl="2"/>
            <a:r>
              <a:rPr lang="pl-PL" dirty="0" smtClean="0"/>
              <a:t>Mapy geograficzne</a:t>
            </a:r>
          </a:p>
          <a:p>
            <a:pPr lvl="1"/>
            <a:r>
              <a:rPr lang="pl-PL" dirty="0" smtClean="0"/>
              <a:t>Dostęp do narzędzi do analizy danych online</a:t>
            </a:r>
          </a:p>
        </p:txBody>
      </p:sp>
      <p:pic>
        <p:nvPicPr>
          <p:cNvPr id="4102" name="Picture 6" descr="https://upload.wikimedia.org/wikipedia/commons/b/b8/Snubhexahedronc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9550" y="205979"/>
            <a:ext cx="8572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760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/>
              <a:t>Wybrane funkcjonalności dla użytkowników końcowych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Główne obszary dostępne po autoryzacji</a:t>
            </a:r>
          </a:p>
          <a:p>
            <a:pPr lvl="1"/>
            <a:r>
              <a:rPr lang="pl-PL" dirty="0"/>
              <a:t>Pracownicy </a:t>
            </a:r>
            <a:r>
              <a:rPr lang="pl-PL" dirty="0" smtClean="0"/>
              <a:t>z obszaru Bezpieczeństwa Żywności</a:t>
            </a:r>
          </a:p>
          <a:p>
            <a:pPr lvl="2"/>
            <a:r>
              <a:rPr lang="pl-PL" dirty="0" smtClean="0"/>
              <a:t>Praca z próbkami</a:t>
            </a:r>
          </a:p>
          <a:p>
            <a:pPr lvl="2"/>
            <a:r>
              <a:rPr lang="pl-PL" dirty="0"/>
              <a:t>Praca z </a:t>
            </a:r>
            <a:r>
              <a:rPr lang="pl-PL" dirty="0" smtClean="0"/>
              <a:t>badaniami próbek</a:t>
            </a:r>
          </a:p>
          <a:p>
            <a:pPr lvl="2"/>
            <a:r>
              <a:rPr lang="pl-PL" dirty="0"/>
              <a:t>Przygotowanie raportowania na potrzeby </a:t>
            </a:r>
            <a:r>
              <a:rPr lang="pl-PL" dirty="0" smtClean="0"/>
              <a:t>EFSA</a:t>
            </a:r>
            <a:endParaRPr lang="pl-PL" dirty="0"/>
          </a:p>
          <a:p>
            <a:pPr lvl="1"/>
            <a:r>
              <a:rPr lang="pl-PL" dirty="0"/>
              <a:t>Pracownicy z obszaru </a:t>
            </a:r>
            <a:r>
              <a:rPr lang="pl-PL" dirty="0" smtClean="0"/>
              <a:t>nadzoru epidemiologicznego</a:t>
            </a:r>
          </a:p>
          <a:p>
            <a:pPr lvl="2"/>
            <a:r>
              <a:rPr lang="pl-PL" dirty="0" smtClean="0"/>
              <a:t>Praca z formularzami ZLK/ZLB</a:t>
            </a:r>
          </a:p>
          <a:p>
            <a:pPr lvl="2"/>
            <a:r>
              <a:rPr lang="pl-PL" dirty="0"/>
              <a:t>Przeprowadzenie wywiadu epidemiologicznego i </a:t>
            </a:r>
            <a:r>
              <a:rPr lang="pl-PL" dirty="0" smtClean="0"/>
              <a:t>klasyfikacja </a:t>
            </a:r>
            <a:r>
              <a:rPr lang="pl-PL" dirty="0"/>
              <a:t>przypadku - PSSE </a:t>
            </a:r>
            <a:endParaRPr lang="pl-PL" dirty="0" smtClean="0"/>
          </a:p>
          <a:p>
            <a:pPr lvl="2"/>
            <a:r>
              <a:rPr lang="pl-PL" dirty="0" smtClean="0"/>
              <a:t>Weryfikacja </a:t>
            </a:r>
            <a:r>
              <a:rPr lang="pl-PL" dirty="0"/>
              <a:t>poprawności </a:t>
            </a:r>
            <a:r>
              <a:rPr lang="pl-PL" dirty="0" smtClean="0"/>
              <a:t>klasyfikacji i </a:t>
            </a:r>
            <a:r>
              <a:rPr lang="pl-PL" dirty="0"/>
              <a:t>kompletności danych - WSSE i </a:t>
            </a:r>
            <a:r>
              <a:rPr lang="pl-PL" dirty="0" smtClean="0"/>
              <a:t>NIZP-PZH </a:t>
            </a:r>
          </a:p>
          <a:p>
            <a:pPr lvl="2"/>
            <a:r>
              <a:rPr lang="pl-PL" dirty="0" smtClean="0"/>
              <a:t>Raportowanie okresowe – dokumenty MZ</a:t>
            </a:r>
          </a:p>
          <a:p>
            <a:pPr lvl="2"/>
            <a:r>
              <a:rPr lang="pl-PL" dirty="0" smtClean="0"/>
              <a:t>Przygotowanie raportowania na potrzeby ECDC/WHO/EFSA</a:t>
            </a:r>
            <a:endParaRPr lang="en-US" dirty="0"/>
          </a:p>
        </p:txBody>
      </p:sp>
      <p:pic>
        <p:nvPicPr>
          <p:cNvPr id="8" name="Picture 6" descr="https://upload.wikimedia.org/wikipedia/commons/b/b8/Snubhexahedronc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9550" y="205979"/>
            <a:ext cx="8572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9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9845" y="467591"/>
            <a:ext cx="6109855" cy="3335481"/>
          </a:xfrm>
        </p:spPr>
        <p:txBody>
          <a:bodyPr>
            <a:normAutofit/>
          </a:bodyPr>
          <a:lstStyle/>
          <a:p>
            <a:pPr marL="0" lvl="2" indent="0" algn="r">
              <a:buNone/>
            </a:pPr>
            <a:r>
              <a:rPr lang="pl-PL" dirty="0" smtClean="0">
                <a:latin typeface="+mn-lt"/>
              </a:rPr>
              <a:t>„</a:t>
            </a:r>
            <a:r>
              <a:rPr lang="pl-PL" sz="2200" dirty="0" smtClean="0">
                <a:latin typeface="+mn-lt"/>
              </a:rPr>
              <a:t>Niech </a:t>
            </a:r>
            <a:r>
              <a:rPr lang="pl-PL" sz="2200" dirty="0">
                <a:latin typeface="+mn-lt"/>
              </a:rPr>
              <a:t>mnie diabli porwą, jeżeli w Polsce byłoby możliwym nie tylko wynalezienie, ale nawet drukowanie tablic </a:t>
            </a:r>
            <a:r>
              <a:rPr lang="pl-PL" sz="2200" dirty="0" smtClean="0">
                <a:latin typeface="+mn-lt"/>
              </a:rPr>
              <a:t>logarytmicznych.</a:t>
            </a:r>
            <a:r>
              <a:rPr lang="pl-PL" sz="2200" dirty="0">
                <a:latin typeface="+mn-lt"/>
              </a:rPr>
              <a:t/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Dobry Polak poci się już przy drugiej cyfrze dziesiętnej, przy piątej dostaje gorączki , a przy siódmej zabija go apopleksja...”</a:t>
            </a:r>
            <a:br>
              <a:rPr lang="pl-PL" sz="2200" dirty="0">
                <a:latin typeface="+mn-lt"/>
              </a:rPr>
            </a:br>
            <a:r>
              <a:rPr lang="pl-PL" sz="2200" b="1" i="1" dirty="0">
                <a:latin typeface="+mn-lt"/>
              </a:rPr>
              <a:t>Bolesław Prus</a:t>
            </a:r>
            <a:r>
              <a:rPr lang="pl-PL" sz="2200" dirty="0">
                <a:latin typeface="+mn-lt"/>
              </a:rPr>
              <a:t>, </a:t>
            </a:r>
            <a:r>
              <a:rPr lang="pl-PL" sz="2200" b="1" dirty="0" smtClean="0">
                <a:latin typeface="+mn-lt"/>
              </a:rPr>
              <a:t>Lalka, 1890</a:t>
            </a:r>
            <a:endParaRPr lang="pl-PL" sz="22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" y="540327"/>
            <a:ext cx="2701637" cy="3765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Cele projektu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200151"/>
            <a:ext cx="8437418" cy="2922932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+mn-lt"/>
              </a:rPr>
              <a:t>Udostępnianie </a:t>
            </a:r>
            <a:r>
              <a:rPr lang="pl-PL" dirty="0" smtClean="0">
                <a:latin typeface="+mn-lt"/>
              </a:rPr>
              <a:t>rzetelnych danych </a:t>
            </a:r>
            <a:r>
              <a:rPr lang="pl-PL" dirty="0" smtClean="0">
                <a:latin typeface="+mn-lt"/>
              </a:rPr>
              <a:t>bieżących z </a:t>
            </a:r>
            <a:r>
              <a:rPr lang="pl-PL" dirty="0">
                <a:latin typeface="+mn-lt"/>
              </a:rPr>
              <a:t>obszarów nadzoru epidemiologicznego nad chorobami zakaźnymi i bezpieczeństwa </a:t>
            </a:r>
            <a:r>
              <a:rPr lang="pl-PL" dirty="0" smtClean="0">
                <a:latin typeface="+mn-lt"/>
              </a:rPr>
              <a:t>żywności</a:t>
            </a:r>
          </a:p>
          <a:p>
            <a:r>
              <a:rPr lang="pl-PL" dirty="0">
                <a:latin typeface="+mn-lt"/>
              </a:rPr>
              <a:t>Udostępnianie on-line danych </a:t>
            </a:r>
            <a:r>
              <a:rPr lang="pl-PL" altLang="pl-PL" dirty="0">
                <a:latin typeface="+mn-lt"/>
              </a:rPr>
              <a:t>historycznych będących w posiadaniu </a:t>
            </a:r>
            <a:r>
              <a:rPr lang="pl-PL" altLang="pl-PL" dirty="0" smtClean="0">
                <a:latin typeface="+mn-lt"/>
              </a:rPr>
              <a:t>NIZP-PZH</a:t>
            </a:r>
            <a:br>
              <a:rPr lang="pl-PL" altLang="pl-PL" dirty="0" smtClean="0">
                <a:latin typeface="+mn-lt"/>
              </a:rPr>
            </a:br>
            <a:r>
              <a:rPr lang="pl-PL" altLang="pl-PL" dirty="0" smtClean="0">
                <a:latin typeface="+mn-lt"/>
              </a:rPr>
              <a:t>w </a:t>
            </a:r>
            <a:r>
              <a:rPr lang="pl-PL" altLang="pl-PL" dirty="0">
                <a:latin typeface="+mn-lt"/>
              </a:rPr>
              <a:t>obszarze Bezpieczeństwa Żywności oraz Epidemiologii</a:t>
            </a:r>
          </a:p>
          <a:p>
            <a:r>
              <a:rPr lang="pl-PL" dirty="0" smtClean="0">
                <a:latin typeface="+mn-lt"/>
              </a:rPr>
              <a:t>Udostępnianie zasobów ISP przez NIZP-PZH:</a:t>
            </a:r>
          </a:p>
          <a:p>
            <a:pPr marL="0" lvl="1" indent="0">
              <a:buNone/>
            </a:pPr>
            <a:r>
              <a:rPr lang="pl-PL" dirty="0" smtClean="0">
                <a:latin typeface="+mn-lt"/>
              </a:rPr>
              <a:t>		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l-PL" dirty="0" smtClean="0">
                <a:latin typeface="+mn-lt"/>
              </a:rPr>
              <a:t>Dostępne w trybie 24/7</a:t>
            </a:r>
          </a:p>
          <a:p>
            <a:pPr marL="0" lvl="1" indent="0">
              <a:buNone/>
            </a:pPr>
            <a:r>
              <a:rPr lang="pl-PL" dirty="0">
                <a:latin typeface="+mn-lt"/>
              </a:rPr>
              <a:t>	</a:t>
            </a:r>
            <a:r>
              <a:rPr lang="pl-PL" dirty="0" smtClean="0">
                <a:latin typeface="+mn-lt"/>
              </a:rPr>
              <a:t>	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pl-PL" dirty="0" smtClean="0">
                <a:latin typeface="+mn-lt"/>
              </a:rPr>
              <a:t> Dostępne dla każdego odwiedzającego – brak konieczności rejestracji/logowania</a:t>
            </a:r>
          </a:p>
          <a:p>
            <a:pPr marL="0" lvl="1" indent="0">
              <a:buNone/>
            </a:pPr>
            <a:r>
              <a:rPr lang="pl-PL" dirty="0">
                <a:latin typeface="+mn-lt"/>
              </a:rPr>
              <a:t>	</a:t>
            </a:r>
            <a:r>
              <a:rPr lang="pl-PL" dirty="0" smtClean="0">
                <a:latin typeface="+mn-lt"/>
              </a:rPr>
              <a:t>	- Wytworzenie trwałego narzędzia, które </a:t>
            </a:r>
            <a:r>
              <a:rPr lang="pl-PL" dirty="0" smtClean="0">
                <a:latin typeface="+mn-lt"/>
              </a:rPr>
              <a:t>pozwoli </a:t>
            </a:r>
            <a:r>
              <a:rPr lang="pl-PL" dirty="0" smtClean="0">
                <a:latin typeface="+mn-lt"/>
              </a:rPr>
              <a:t>w sposób ciągły zasilać punkt ISP danymi </a:t>
            </a:r>
            <a:r>
              <a:rPr lang="pl-PL" dirty="0" smtClean="0">
                <a:latin typeface="+mn-lt"/>
              </a:rPr>
              <a:t>			aktualnymi</a:t>
            </a:r>
            <a:endParaRPr lang="pl-PL" dirty="0" smtClean="0">
              <a:latin typeface="+mn-lt"/>
            </a:endParaRPr>
          </a:p>
          <a:p>
            <a:r>
              <a:rPr lang="pl-PL" dirty="0" smtClean="0">
                <a:latin typeface="+mn-lt"/>
              </a:rPr>
              <a:t>Udostępnienie narzędzia do analizy danych on-</a:t>
            </a:r>
            <a:r>
              <a:rPr lang="pl-PL" dirty="0" err="1" smtClean="0">
                <a:latin typeface="+mn-lt"/>
              </a:rPr>
              <a:t>line</a:t>
            </a:r>
            <a:endParaRPr lang="pl-PL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64" y="277631"/>
            <a:ext cx="8229600" cy="857250"/>
          </a:xfrm>
        </p:spPr>
        <p:txBody>
          <a:bodyPr>
            <a:normAutofit/>
          </a:bodyPr>
          <a:lstStyle/>
          <a:p>
            <a:r>
              <a:rPr lang="pl-PL" sz="3000" dirty="0" smtClean="0">
                <a:latin typeface="+mn-lt"/>
              </a:rPr>
              <a:t>Zakres tematyczny</a:t>
            </a:r>
            <a:endParaRPr lang="pl-PL" sz="3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57300"/>
            <a:ext cx="8229600" cy="364631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latin typeface="+mj-lt"/>
              </a:rPr>
              <a:t>Obszar 1</a:t>
            </a:r>
            <a:r>
              <a:rPr lang="pl-PL" dirty="0" smtClean="0">
                <a:latin typeface="+mj-lt"/>
              </a:rPr>
              <a:t> - </a:t>
            </a:r>
            <a:r>
              <a:rPr lang="pl-PL" b="1" dirty="0" smtClean="0">
                <a:latin typeface="+mj-lt"/>
              </a:rPr>
              <a:t>Nadzór Epidemiologiczny </a:t>
            </a:r>
            <a:r>
              <a:rPr lang="pl-PL" b="1" dirty="0">
                <a:latin typeface="+mj-lt"/>
              </a:rPr>
              <a:t>nad Chorobami </a:t>
            </a:r>
            <a:r>
              <a:rPr lang="pl-PL" b="1" dirty="0" smtClean="0">
                <a:latin typeface="+mj-lt"/>
              </a:rPr>
              <a:t>Zakaźnymi</a:t>
            </a:r>
          </a:p>
          <a:p>
            <a:pPr marL="0" lvl="4" indent="0">
              <a:buNone/>
            </a:pPr>
            <a:r>
              <a:rPr lang="pl-PL" sz="1400" dirty="0" smtClean="0">
                <a:latin typeface="+mn-lt"/>
              </a:rPr>
              <a:t>Udostępnianie zasobów </a:t>
            </a:r>
            <a:r>
              <a:rPr lang="pl-PL" sz="1400" dirty="0">
                <a:latin typeface="+mn-lt"/>
              </a:rPr>
              <a:t>danych z zakresu </a:t>
            </a:r>
            <a:r>
              <a:rPr lang="pl-PL" sz="1400" dirty="0" smtClean="0">
                <a:latin typeface="+mn-lt"/>
              </a:rPr>
              <a:t>występowania chorób </a:t>
            </a:r>
            <a:r>
              <a:rPr lang="pl-PL" sz="1400" dirty="0">
                <a:latin typeface="+mn-lt"/>
              </a:rPr>
              <a:t>zakaźnych w </a:t>
            </a:r>
            <a:r>
              <a:rPr lang="pl-PL" sz="1400" dirty="0" smtClean="0">
                <a:latin typeface="+mn-lt"/>
              </a:rPr>
              <a:t>Polsce </a:t>
            </a:r>
            <a:r>
              <a:rPr lang="pl-PL" sz="1400" dirty="0" smtClean="0">
                <a:latin typeface="+mn-lt"/>
              </a:rPr>
              <a:t>oraz </a:t>
            </a:r>
            <a:r>
              <a:rPr lang="pl-PL" sz="1400" dirty="0">
                <a:latin typeface="+mn-lt"/>
              </a:rPr>
              <a:t>informatyzacja </a:t>
            </a:r>
            <a:r>
              <a:rPr lang="pl-PL" sz="1400" dirty="0" smtClean="0">
                <a:latin typeface="+mn-lt"/>
              </a:rPr>
              <a:t>procesu </a:t>
            </a:r>
            <a:r>
              <a:rPr lang="pl-PL" sz="1400" dirty="0" smtClean="0">
                <a:latin typeface="+mn-lt"/>
              </a:rPr>
              <a:t>ich gromadzenia </a:t>
            </a:r>
            <a:r>
              <a:rPr lang="pl-PL" sz="1400" dirty="0">
                <a:latin typeface="+mn-lt"/>
              </a:rPr>
              <a:t>i </a:t>
            </a:r>
            <a:r>
              <a:rPr lang="pl-PL" sz="1400" dirty="0" smtClean="0">
                <a:latin typeface="+mn-lt"/>
              </a:rPr>
              <a:t>przetwarzania</a:t>
            </a:r>
          </a:p>
          <a:p>
            <a:pPr marL="0" lvl="4" indent="0">
              <a:buNone/>
            </a:pPr>
            <a:r>
              <a:rPr lang="pl-PL" sz="1400" dirty="0" smtClean="0">
                <a:latin typeface="+mn-lt"/>
              </a:rPr>
              <a:t>Dane </a:t>
            </a:r>
            <a:r>
              <a:rPr lang="pl-PL" sz="1400" dirty="0" smtClean="0">
                <a:latin typeface="+mn-lt"/>
              </a:rPr>
              <a:t>dotyczące przypadków zachorowań gromadzone zgodnie z art. </a:t>
            </a:r>
            <a:r>
              <a:rPr lang="pl-PL" sz="1400" dirty="0">
                <a:latin typeface="+mn-lt"/>
              </a:rPr>
              <a:t>30 </a:t>
            </a:r>
            <a:r>
              <a:rPr lang="pl-PL" sz="1400" dirty="0" smtClean="0">
                <a:latin typeface="+mn-lt"/>
              </a:rPr>
              <a:t>Ustawy o </a:t>
            </a:r>
            <a:r>
              <a:rPr lang="pl-PL" sz="1400" dirty="0" smtClean="0">
                <a:latin typeface="+mn-lt"/>
              </a:rPr>
              <a:t>zapobieganiu </a:t>
            </a:r>
            <a:r>
              <a:rPr lang="pl-PL" sz="1400" dirty="0">
                <a:latin typeface="+mn-lt"/>
              </a:rPr>
              <a:t>oraz zwalczaniu zakażeń i chorób zakaźnych u ludzi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altLang="pl-PL" b="1" dirty="0" smtClean="0">
                <a:latin typeface="+mj-lt"/>
              </a:rPr>
              <a:t>Obszar</a:t>
            </a:r>
            <a:r>
              <a:rPr lang="pl-PL" b="1" dirty="0" smtClean="0">
                <a:latin typeface="+mj-lt"/>
              </a:rPr>
              <a:t> 2</a:t>
            </a:r>
            <a:r>
              <a:rPr lang="pl-PL" dirty="0" smtClean="0">
                <a:latin typeface="+mj-lt"/>
              </a:rPr>
              <a:t> - </a:t>
            </a:r>
            <a:r>
              <a:rPr lang="pl-PL" b="1" dirty="0" smtClean="0">
                <a:latin typeface="+mj-lt"/>
              </a:rPr>
              <a:t>Bezpieczeństwo Żywności</a:t>
            </a:r>
            <a:endParaRPr lang="pl-PL" b="1" dirty="0">
              <a:latin typeface="+mj-lt"/>
            </a:endParaRPr>
          </a:p>
          <a:p>
            <a:pPr marL="0" lvl="4" indent="0" algn="just">
              <a:buNone/>
            </a:pPr>
            <a:r>
              <a:rPr lang="pl-PL" sz="1400" dirty="0" smtClean="0">
                <a:latin typeface="+mn-lt"/>
              </a:rPr>
              <a:t>Udostępnianie </a:t>
            </a:r>
            <a:r>
              <a:rPr lang="pl-PL" sz="1400" dirty="0">
                <a:latin typeface="+mn-lt"/>
              </a:rPr>
              <a:t>zasobów danych z zakresu bezpieczeństwa </a:t>
            </a:r>
            <a:r>
              <a:rPr lang="pl-PL" sz="1400" dirty="0" smtClean="0">
                <a:latin typeface="+mn-lt"/>
              </a:rPr>
              <a:t>mikrobiologicznego </a:t>
            </a:r>
            <a:r>
              <a:rPr lang="pl-PL" sz="1400" dirty="0" smtClean="0">
                <a:latin typeface="+mn-lt"/>
              </a:rPr>
              <a:t>żywności</a:t>
            </a:r>
            <a:r>
              <a:rPr lang="pl-PL" sz="1400" dirty="0" smtClean="0">
                <a:latin typeface="+mn-lt"/>
              </a:rPr>
              <a:t>, jej </a:t>
            </a:r>
            <a:r>
              <a:rPr lang="pl-PL" sz="1400" dirty="0">
                <a:latin typeface="+mn-lt"/>
              </a:rPr>
              <a:t>zanieczyszczeń chemicznych, </a:t>
            </a:r>
            <a:r>
              <a:rPr lang="pl-PL" sz="1400" dirty="0" smtClean="0">
                <a:latin typeface="+mn-lt"/>
              </a:rPr>
              <a:t>substancji </a:t>
            </a:r>
            <a:r>
              <a:rPr lang="pl-PL" sz="1400" dirty="0">
                <a:latin typeface="+mn-lt"/>
              </a:rPr>
              <a:t>dodatkowych oraz substancji </a:t>
            </a:r>
            <a:r>
              <a:rPr lang="pl-PL" sz="1400" dirty="0" smtClean="0">
                <a:latin typeface="+mn-lt"/>
              </a:rPr>
              <a:t>migrujących </a:t>
            </a:r>
            <a:r>
              <a:rPr lang="pl-PL" sz="1400" dirty="0">
                <a:latin typeface="+mn-lt"/>
              </a:rPr>
              <a:t>do żywności z </a:t>
            </a:r>
            <a:r>
              <a:rPr lang="pl-PL" sz="1400" dirty="0" smtClean="0">
                <a:latin typeface="+mn-lt"/>
              </a:rPr>
              <a:t>materiałów </a:t>
            </a:r>
            <a:r>
              <a:rPr lang="pl-PL" sz="1400" dirty="0">
                <a:latin typeface="+mn-lt"/>
              </a:rPr>
              <a:t>i wyrobów przeznaczonych </a:t>
            </a:r>
            <a:r>
              <a:rPr lang="pl-PL" sz="1400" dirty="0" smtClean="0">
                <a:latin typeface="+mn-lt"/>
              </a:rPr>
              <a:t>do kontaktu </a:t>
            </a:r>
            <a:r>
              <a:rPr lang="pl-PL" sz="1400" dirty="0">
                <a:latin typeface="+mn-lt"/>
              </a:rPr>
              <a:t>z </a:t>
            </a:r>
            <a:r>
              <a:rPr lang="pl-PL" sz="1400" dirty="0" smtClean="0">
                <a:latin typeface="+mn-lt"/>
              </a:rPr>
              <a:t>	żywnością</a:t>
            </a:r>
            <a:r>
              <a:rPr lang="pl-PL" sz="1400" dirty="0">
                <a:latin typeface="+mn-lt"/>
              </a:rPr>
              <a:t>, </a:t>
            </a:r>
            <a:r>
              <a:rPr lang="pl-PL" sz="1400" dirty="0" smtClean="0">
                <a:latin typeface="+mn-lt"/>
              </a:rPr>
              <a:t>pozostałości </a:t>
            </a:r>
            <a:r>
              <a:rPr lang="pl-PL" sz="1400" dirty="0">
                <a:latin typeface="+mn-lt"/>
              </a:rPr>
              <a:t>pestycydów </a:t>
            </a:r>
            <a:r>
              <a:rPr lang="pl-PL" sz="1400" dirty="0" smtClean="0">
                <a:latin typeface="+mn-lt"/>
              </a:rPr>
              <a:t>i </a:t>
            </a:r>
            <a:r>
              <a:rPr lang="pl-PL" sz="1400" dirty="0">
                <a:latin typeface="+mn-lt"/>
              </a:rPr>
              <a:t>GMO </a:t>
            </a:r>
            <a:r>
              <a:rPr lang="pl-PL" sz="1400" dirty="0" smtClean="0">
                <a:latin typeface="+mn-lt"/>
              </a:rPr>
              <a:t>oraz informatyzacja </a:t>
            </a:r>
            <a:r>
              <a:rPr lang="pl-PL" sz="1400" dirty="0">
                <a:latin typeface="+mn-lt"/>
              </a:rPr>
              <a:t>procesu </a:t>
            </a:r>
            <a:r>
              <a:rPr lang="pl-PL" sz="1400" dirty="0" smtClean="0">
                <a:latin typeface="+mn-lt"/>
              </a:rPr>
              <a:t>ich </a:t>
            </a:r>
            <a:r>
              <a:rPr lang="pl-PL" sz="1400" dirty="0" smtClean="0">
                <a:latin typeface="+mn-lt"/>
              </a:rPr>
              <a:t>gromadzenia </a:t>
            </a:r>
            <a:r>
              <a:rPr lang="pl-PL" sz="1400" dirty="0">
                <a:latin typeface="+mn-lt"/>
              </a:rPr>
              <a:t>i przetwarzania. Wyniki badań laboratoryjnych żywności </a:t>
            </a:r>
            <a:r>
              <a:rPr lang="pl-PL" sz="1400" dirty="0" smtClean="0">
                <a:latin typeface="+mn-lt"/>
              </a:rPr>
              <a:t>będą przekazywane </a:t>
            </a:r>
            <a:r>
              <a:rPr lang="pl-PL" sz="1400" dirty="0" smtClean="0">
                <a:latin typeface="+mn-lt"/>
              </a:rPr>
              <a:t>przez Państwową Inspekcję Sanitarną</a:t>
            </a:r>
            <a:endParaRPr lang="pl-PL" sz="1400" dirty="0">
              <a:latin typeface="+mn-lt"/>
            </a:endParaRPr>
          </a:p>
          <a:p>
            <a:pPr marL="0" lvl="4" indent="0" algn="just">
              <a:buNone/>
            </a:pPr>
            <a:endParaRPr lang="pl-PL" sz="1400" dirty="0" smtClean="0">
              <a:latin typeface="+mn-lt"/>
            </a:endParaRPr>
          </a:p>
          <a:p>
            <a:pPr marL="0" lvl="4" indent="0" algn="just">
              <a:buNone/>
            </a:pPr>
            <a:endParaRPr lang="pl-PL" sz="1400" dirty="0">
              <a:latin typeface="+mn-lt"/>
            </a:endParaRPr>
          </a:p>
          <a:p>
            <a:pPr marL="1439863" indent="0">
              <a:buNone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4" y="339328"/>
            <a:ext cx="8043334" cy="1368821"/>
          </a:xfrm>
        </p:spPr>
        <p:txBody>
          <a:bodyPr>
            <a:normAutofit/>
          </a:bodyPr>
          <a:lstStyle/>
          <a:p>
            <a:r>
              <a:rPr lang="pl-PL" sz="3000" dirty="0" smtClean="0">
                <a:latin typeface="+mn-lt"/>
              </a:rPr>
              <a:t>Identyfikacja grup docelowych, </a:t>
            </a:r>
            <a:r>
              <a:rPr lang="pl-PL" sz="3000" dirty="0">
                <a:latin typeface="+mn-lt"/>
              </a:rPr>
              <a:t>dla których udostępnia się cyfrowo zasoby objęte </a:t>
            </a:r>
            <a:r>
              <a:rPr lang="pl-PL" sz="3000" dirty="0" smtClean="0">
                <a:latin typeface="+mn-lt"/>
              </a:rPr>
              <a:t>projektem</a:t>
            </a:r>
            <a:endParaRPr lang="pl-PL" sz="3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90057"/>
            <a:ext cx="8229600" cy="26289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Instytucje zajmujące się zdrowiem publicznym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Podmioty prowadzące działalność gospodarczą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Społeczeństwo</a:t>
            </a:r>
            <a:endParaRPr lang="pl-PL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000" b="1" dirty="0" smtClean="0">
              <a:latin typeface="+mn-lt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044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7609113" cy="857250"/>
          </a:xfrm>
        </p:spPr>
        <p:txBody>
          <a:bodyPr>
            <a:normAutofit/>
          </a:bodyPr>
          <a:lstStyle/>
          <a:p>
            <a:r>
              <a:rPr lang="pl-PL" sz="3000" dirty="0" smtClean="0"/>
              <a:t>Główne grupy docelowe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136"/>
            <a:ext cx="8229600" cy="3813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600" dirty="0"/>
              <a:t>Minister </a:t>
            </a:r>
            <a:r>
              <a:rPr lang="pl-PL" sz="1600" dirty="0" smtClean="0"/>
              <a:t>Zdrowia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Główny </a:t>
            </a:r>
            <a:r>
              <a:rPr lang="pl-PL" sz="1600" dirty="0"/>
              <a:t>Inspektor Sanitarny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Narodowy Instytut Zdrowia Publicznego – Państwowy Zakład Higieny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Stacje Sanitarno-Epidemiologiczne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Inne </a:t>
            </a:r>
            <a:r>
              <a:rPr lang="pl-PL" sz="1600" dirty="0"/>
              <a:t>organy sprawujące nadzór epidemiologiczny nad chorobami zakaźnymi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Inne agencje rządowe, w tym Rządowe Centrum Bezpieczeństwa, Agencja Oceny Technologii Medycznych i taryfikacji </a:t>
            </a:r>
            <a:endParaRPr lang="pl-PL" sz="1600" dirty="0" smtClean="0"/>
          </a:p>
          <a:p>
            <a:pPr>
              <a:spcBef>
                <a:spcPts val="0"/>
              </a:spcBef>
            </a:pPr>
            <a:r>
              <a:rPr lang="pl-PL" sz="1600" dirty="0"/>
              <a:t>Inne organy kontroli urzędowej odpowiedzialne za nadzór nad żywnością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Inne organy administracji centralnej, np. </a:t>
            </a:r>
            <a:r>
              <a:rPr lang="pl-PL" sz="1600" dirty="0" smtClean="0"/>
              <a:t>Minister Rolnictwa</a:t>
            </a:r>
            <a:endParaRPr lang="pl-PL" sz="1600" dirty="0" smtClean="0"/>
          </a:p>
          <a:p>
            <a:pPr>
              <a:spcBef>
                <a:spcPts val="0"/>
              </a:spcBef>
            </a:pPr>
            <a:r>
              <a:rPr lang="pl-PL" sz="1600" dirty="0" smtClean="0"/>
              <a:t>Urzędy </a:t>
            </a:r>
            <a:r>
              <a:rPr lang="pl-PL" sz="1600" dirty="0"/>
              <a:t>wojewódzkie i powiatowe, samorząd terytorialny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Szkoły wyższe, instytuty </a:t>
            </a:r>
            <a:r>
              <a:rPr lang="pl-PL" sz="1600" dirty="0" smtClean="0"/>
              <a:t>naukowo-badawcze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Media</a:t>
            </a:r>
          </a:p>
          <a:p>
            <a:pPr>
              <a:spcBef>
                <a:spcPts val="0"/>
              </a:spcBef>
            </a:pPr>
            <a:r>
              <a:rPr lang="pl-PL" altLang="pl-PL" sz="1600" dirty="0" smtClean="0"/>
              <a:t>Przedsiębiorstwa, np. z branży farmaceutycznej, z branży rolno-spożywczej</a:t>
            </a:r>
          </a:p>
          <a:p>
            <a:pPr>
              <a:spcBef>
                <a:spcPts val="0"/>
              </a:spcBef>
            </a:pPr>
            <a:r>
              <a:rPr lang="pl-PL" sz="1600" dirty="0" smtClean="0"/>
              <a:t>Ogół społeczeństwa, organizacje pozarządowe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8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2772" y="0"/>
            <a:ext cx="7707086" cy="1200151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+mn-lt"/>
              </a:rPr>
              <a:t>Znaczenie </a:t>
            </a:r>
            <a:r>
              <a:rPr lang="pl-PL" sz="3000" dirty="0">
                <a:latin typeface="+mn-lt"/>
              </a:rPr>
              <a:t>zasobów objętych </a:t>
            </a:r>
            <a:r>
              <a:rPr lang="pl-PL" sz="3000" dirty="0" smtClean="0">
                <a:latin typeface="+mn-lt"/>
              </a:rPr>
              <a:t>projektem</a:t>
            </a:r>
            <a:endParaRPr lang="pl-PL" sz="3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811" y="924791"/>
            <a:ext cx="8229600" cy="397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Nadzór epidemiologiczny nad chorobami zakaźnymi:</a:t>
            </a:r>
            <a:endParaRPr lang="pl-PL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+mn-lt"/>
              </a:rPr>
              <a:t>monitorowanie występowania chorób zakaźnych podlegających obowiązkowi </a:t>
            </a:r>
            <a:r>
              <a:rPr lang="pl-PL" altLang="pl-PL" sz="1800" dirty="0" smtClean="0">
                <a:latin typeface="+mn-lt"/>
              </a:rPr>
              <a:t>zgłaszania w </a:t>
            </a:r>
            <a:r>
              <a:rPr lang="pl-PL" altLang="pl-PL" sz="1800" dirty="0" smtClean="0">
                <a:latin typeface="+mn-lt"/>
              </a:rPr>
              <a:t>kraju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latin typeface="+mn-lt"/>
              </a:rPr>
              <a:t>dane niezbędne do przygotowania oceny </a:t>
            </a:r>
            <a:r>
              <a:rPr lang="pl-PL" altLang="pl-PL" sz="1800" dirty="0">
                <a:latin typeface="+mn-lt"/>
              </a:rPr>
              <a:t>aktualnej sytuacji </a:t>
            </a:r>
            <a:r>
              <a:rPr lang="pl-PL" altLang="pl-PL" sz="1800" dirty="0" smtClean="0">
                <a:latin typeface="+mn-lt"/>
              </a:rPr>
              <a:t>epidemiologicznej</a:t>
            </a:r>
            <a:br>
              <a:rPr lang="pl-PL" altLang="pl-PL" sz="1800" dirty="0" smtClean="0">
                <a:latin typeface="+mn-lt"/>
              </a:rPr>
            </a:br>
            <a:r>
              <a:rPr lang="pl-PL" altLang="pl-PL" sz="1800" dirty="0" smtClean="0">
                <a:latin typeface="+mn-lt"/>
              </a:rPr>
              <a:t>w </a:t>
            </a:r>
            <a:r>
              <a:rPr lang="pl-PL" altLang="pl-PL" sz="1800" dirty="0" smtClean="0">
                <a:latin typeface="+mn-lt"/>
              </a:rPr>
              <a:t>kraju w zakresie chorób zakaźnych</a:t>
            </a:r>
            <a:endParaRPr lang="pl-PL" altLang="pl-PL" sz="1800" dirty="0"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latin typeface="+mn-lt"/>
              </a:rPr>
              <a:t>doradztwo </a:t>
            </a:r>
            <a:r>
              <a:rPr lang="pl-PL" altLang="pl-PL" sz="1800" dirty="0">
                <a:latin typeface="+mn-lt"/>
              </a:rPr>
              <a:t>dla MZ/GIS w zakresie Programu Szczepień Ochronnych oraz zapobiegania i zwalczania chorób zakaźnych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+mn-lt"/>
              </a:rPr>
              <a:t>przekazywanie danych w tym zakresie do ECDC, Europejskiego Urzędu ds. Bezpieczeństwa Żywności (EFSA) i WHO jest prawnym obowiązkiem państwa.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+mn-lt"/>
              </a:rPr>
              <a:t>współpraca międzynarodowa</a:t>
            </a:r>
          </a:p>
          <a:p>
            <a:pPr marL="0" lvl="0" indent="0">
              <a:buNone/>
            </a:pPr>
            <a:endParaRPr lang="pl-PL" altLang="pl-PL" sz="2200" dirty="0">
              <a:latin typeface="+mn-lt"/>
            </a:endParaRP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247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0"/>
            <a:ext cx="7587343" cy="1200151"/>
          </a:xfrm>
        </p:spPr>
        <p:txBody>
          <a:bodyPr>
            <a:noAutofit/>
          </a:bodyPr>
          <a:lstStyle/>
          <a:p>
            <a:r>
              <a:rPr lang="pl-PL" sz="3000" dirty="0" smtClean="0">
                <a:latin typeface="+mn-lt"/>
              </a:rPr>
              <a:t>Znaczenie </a:t>
            </a:r>
            <a:r>
              <a:rPr lang="pl-PL" sz="3000" dirty="0">
                <a:latin typeface="+mn-lt"/>
              </a:rPr>
              <a:t>zasobów objętych </a:t>
            </a:r>
            <a:r>
              <a:rPr lang="pl-PL" sz="3000" dirty="0" smtClean="0">
                <a:latin typeface="+mn-lt"/>
              </a:rPr>
              <a:t>projektem</a:t>
            </a:r>
            <a:endParaRPr lang="pl-PL" sz="3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933" y="841664"/>
            <a:ext cx="8229600" cy="408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Bezpieczeństwo żywności: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Calibri"/>
              </a:rPr>
              <a:t>podstawowy materiał dowodowy dla oceny ryzyka dla zdrowia </a:t>
            </a:r>
            <a:r>
              <a:rPr lang="pl-PL" altLang="pl-PL" sz="1800" dirty="0" smtClean="0">
                <a:latin typeface="Calibri"/>
              </a:rPr>
              <a:t>konsumentów</a:t>
            </a:r>
            <a:endParaRPr lang="pl-PL" altLang="pl-PL" sz="1800" dirty="0">
              <a:latin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Calibri"/>
              </a:rPr>
              <a:t>podstawa zarządzania </a:t>
            </a:r>
            <a:r>
              <a:rPr lang="pl-PL" altLang="pl-PL" sz="1800" dirty="0" smtClean="0">
                <a:latin typeface="Calibri"/>
              </a:rPr>
              <a:t>ryzykiem i </a:t>
            </a:r>
            <a:r>
              <a:rPr lang="pl-PL" altLang="pl-PL" sz="1800" dirty="0">
                <a:latin typeface="Calibri"/>
              </a:rPr>
              <a:t>podejmowania decyzji w zakresie bezpieczeństwa żywności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Calibri"/>
              </a:rPr>
              <a:t>opracowywanie planów urzędowej kontroli i monitoringu żywności w Polsce. (Plany te powinny być powiązane z obserwowanym narażeniem i oceną ryzyka)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Calibri"/>
              </a:rPr>
              <a:t>Materiały uzasadniające podstawy przepisów na poziomie UE/kraju – brak dowodów dyskwalifikuje stawiane tezy (aspekt zdrowia publicznego, jak również ekonomiczny).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Calibri"/>
              </a:rPr>
              <a:t>przekazywanie danych do Europejskiego Urzędu ds. Bezpieczeństwa Żywności (EFSA) i Komisji Europejskiej. 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029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PIBAZA">
      <a:dk1>
        <a:sysClr val="windowText" lastClr="000000"/>
      </a:dk1>
      <a:lt1>
        <a:sysClr val="window" lastClr="FFFFFF"/>
      </a:lt1>
      <a:dk2>
        <a:srgbClr val="504F53"/>
      </a:dk2>
      <a:lt2>
        <a:srgbClr val="EEECE1"/>
      </a:lt2>
      <a:accent1>
        <a:srgbClr val="F8BB2E"/>
      </a:accent1>
      <a:accent2>
        <a:srgbClr val="40A87F"/>
      </a:accent2>
      <a:accent3>
        <a:srgbClr val="2D52A1"/>
      </a:accent3>
      <a:accent4>
        <a:srgbClr val="6A2288"/>
      </a:accent4>
      <a:accent5>
        <a:srgbClr val="E74A66"/>
      </a:accent5>
      <a:accent6>
        <a:srgbClr val="0B327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1236</Words>
  <Application>Microsoft Office PowerPoint</Application>
  <PresentationFormat>Pokaz na ekranie (16:9)</PresentationFormat>
  <Paragraphs>234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 Theme</vt:lpstr>
      <vt:lpstr>Prezentacja programu PowerPoint</vt:lpstr>
      <vt:lpstr>Główne założenia Projektu EpiBaza</vt:lpstr>
      <vt:lpstr>Prezentacja programu PowerPoint</vt:lpstr>
      <vt:lpstr>Cele projektu </vt:lpstr>
      <vt:lpstr>Zakres tematyczny</vt:lpstr>
      <vt:lpstr>Identyfikacja grup docelowych, dla których udostępnia się cyfrowo zasoby objęte projektem</vt:lpstr>
      <vt:lpstr>Główne grupy docelowe</vt:lpstr>
      <vt:lpstr>Znaczenie zasobów objętych projektem</vt:lpstr>
      <vt:lpstr>Znaczenie zasobów objętych projektem</vt:lpstr>
      <vt:lpstr>Kalkulacja przyrostu danych w bazie systemu do 2020 roku</vt:lpstr>
      <vt:lpstr>Podstawowe problemy</vt:lpstr>
      <vt:lpstr>Zdiagnozowane potrzeby głównych grup docelowych</vt:lpstr>
      <vt:lpstr>Zdiagnozowane potrzeby głównych grup docelowych</vt:lpstr>
      <vt:lpstr>Zdiagnozowane potrzeby głównych grup docelowych</vt:lpstr>
      <vt:lpstr>Główne cele systemu informatycznego</vt:lpstr>
      <vt:lpstr>Startowe Zasilenie Systemu - Dane  Historyczne</vt:lpstr>
      <vt:lpstr>Źródła danych – dane z systemów trzecich</vt:lpstr>
      <vt:lpstr>Struktura Systemu Informatycznego</vt:lpstr>
      <vt:lpstr>Przepływ danych pomiędzy systemami</vt:lpstr>
      <vt:lpstr>Wybrane funkcjonalności dla użytkowników końcowych</vt:lpstr>
      <vt:lpstr>Wybrane funkcjonalności dla użytkowników końcowych</vt:lpstr>
      <vt:lpstr>Prezentacja programu PowerPoint</vt:lpstr>
    </vt:vector>
  </TitlesOfParts>
  <Company>Al Lack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Al</dc:creator>
  <cp:lastModifiedBy>Starski Andrzej</cp:lastModifiedBy>
  <cp:revision>76</cp:revision>
  <dcterms:created xsi:type="dcterms:W3CDTF">2016-10-24T18:09:45Z</dcterms:created>
  <dcterms:modified xsi:type="dcterms:W3CDTF">2019-07-04T10:52:00Z</dcterms:modified>
</cp:coreProperties>
</file>